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2" r:id="rId4"/>
    <p:sldId id="267" r:id="rId5"/>
    <p:sldId id="268" r:id="rId6"/>
    <p:sldId id="273" r:id="rId7"/>
    <p:sldId id="280" r:id="rId8"/>
    <p:sldId id="277" r:id="rId9"/>
    <p:sldId id="276" r:id="rId10"/>
    <p:sldId id="278" r:id="rId11"/>
    <p:sldId id="281" r:id="rId12"/>
    <p:sldId id="283" r:id="rId13"/>
    <p:sldId id="261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FFF1C5"/>
    <a:srgbClr val="D6A300"/>
    <a:srgbClr val="196B24"/>
    <a:srgbClr val="393939"/>
    <a:srgbClr val="3B3B3B"/>
    <a:srgbClr val="B97F0B"/>
    <a:srgbClr val="858585"/>
    <a:srgbClr val="FFFFFF"/>
    <a:srgbClr val="006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B972D6-FC33-4393-AD43-70B32F2AC2EE}" v="22" dt="2024-05-17T01:25:24.3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76993" autoAdjust="0"/>
  </p:normalViewPr>
  <p:slideViewPr>
    <p:cSldViewPr snapToGrid="0">
      <p:cViewPr varScale="1">
        <p:scale>
          <a:sx n="70" d="100"/>
          <a:sy n="70" d="100"/>
        </p:scale>
        <p:origin x="5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EAFE5-08FA-4ABE-8C6F-6D75E7BAA93E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A2EBD-8C9B-4F19-ACF0-22102BE35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4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dc.gov/" TargetMode="External"/><Relationship Id="rId13" Type="http://schemas.openxmlformats.org/officeDocument/2006/relationships/hyperlink" Target="https://www.cdc.gov/nchs/nvss/mortality_public_use_data.htm" TargetMode="External"/><Relationship Id="rId3" Type="http://schemas.openxmlformats.org/officeDocument/2006/relationships/hyperlink" Target="https://www.fema.gov/data-visualization/disaster-declarations-states-and-counties" TargetMode="External"/><Relationship Id="rId7" Type="http://schemas.openxmlformats.org/officeDocument/2006/relationships/hyperlink" Target="https://www.ncdps.gov/emergency-management/past-disasters" TargetMode="External"/><Relationship Id="rId12" Type="http://schemas.openxmlformats.org/officeDocument/2006/relationships/hyperlink" Target="https://wwwn.cdc.gov/norsdashboard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ta.sba.gov/dataset/e243640a-ed1c-4941-850e-b2c6aa15cad3/resource/dfca7ddd%5B%E2%80%A6%5Da1-bb89-98fae0e6ff3a/download/sba_disaster_loan_data_fy22.xlsx" TargetMode="External"/><Relationship Id="rId11" Type="http://schemas.openxmlformats.org/officeDocument/2006/relationships/hyperlink" Target="https://www.ncei.noaa.gov/access/billions/events/US/1980-2024?disasters%5b%5d=all-disasters" TargetMode="External"/><Relationship Id="rId5" Type="http://schemas.openxmlformats.org/officeDocument/2006/relationships/hyperlink" Target="https://lending.sba.gov/search-disaster/" TargetMode="External"/><Relationship Id="rId10" Type="http://schemas.openxmlformats.org/officeDocument/2006/relationships/hyperlink" Target="https://www.fema.gov/openfema-data-page/public-assistance-funded-projects-details-v1" TargetMode="External"/><Relationship Id="rId4" Type="http://schemas.openxmlformats.org/officeDocument/2006/relationships/hyperlink" Target="https://www.fema.gov/about/openfema/api" TargetMode="External"/><Relationship Id="rId9" Type="http://schemas.openxmlformats.org/officeDocument/2006/relationships/hyperlink" Target="https://wonder.cdc.gov/nndss/nndss_weekly_tables_menu.asp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PROJECT OBJECTIVE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To examine the impacts of extreme weather and climate events on public health and local economy, with a particular emphasis on extreme heat and impacts to North Carolina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D6A300"/>
                </a:solidFill>
              </a:rPr>
              <a:t>PROJECT OBJECTIVE</a:t>
            </a:r>
          </a:p>
          <a:p>
            <a:r>
              <a:rPr lang="en-US" sz="1200" dirty="0"/>
              <a:t>In this project, the University of North Carolina Charlotte / Chapel Hill AI Bootcamp project team conducted a data analysis to examine the impacts of extreme weather and climate events on public health and local economy, with a particular emphasis on extreme heat and impacts to North Carolina.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 </a:t>
            </a:r>
            <a:r>
              <a:rPr lang="en-US" dirty="0" err="1"/>
              <a:t>harvey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9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8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DATA SOURCES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investigating team narrowed its efforts on the collection, transformation, analysis and visualization of daily, county-level data (where available) for </a:t>
            </a:r>
            <a:r>
              <a:rPr lang="en-US" dirty="0">
                <a:highlight>
                  <a:srgbClr val="FFFF00"/>
                </a:highlight>
              </a:rPr>
              <a:t>the five-year period between 2018 - 2022</a:t>
            </a:r>
            <a:r>
              <a:rPr lang="en-US" dirty="0"/>
              <a:t>, focusing on the relationship between extreme events and the following: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FEMA Data: Nationally declared disasters by time period and location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 SBA Data: Disaster Loan Program assistance issued by location and disaster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CDC Data: Hospitalization and mortalities by time period and location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Considering lagging month to capture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D1C1D"/>
                </a:solidFill>
                <a:effectLst/>
                <a:highlight>
                  <a:srgbClr val="F8F8F8"/>
                </a:highlight>
                <a:latin typeface="Slack-Lato"/>
              </a:rPr>
              <a:t>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8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Information Dataset ( API Integration) - 2018 - 2022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https://www.fema.gov/data-visualization/disaster-declarations-states-and-counties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- Rajesh API Documentation #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https://www.fema.gov/about/openfema/api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Declaration Dataset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https://lending.sba.gov/search-disaster/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- Jamie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Loan Data - Jamie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https://data.sba.gov/dataset/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e243640a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ed1c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-4941-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850e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b2c6aa15cad3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/resource/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dfca7ddd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[…]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a1-bb89-98fae0e6ff3a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/download/sba_disaster_loan_data_fy22.xlsx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NC Disaster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https://www.ncdps.gov/emergency-management/past-disasters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CDC- Mike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8"/>
              </a:rPr>
              <a:t>https://data.cdc.gov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9"/>
              </a:rPr>
              <a:t>https://wonder.cdc.gov/nndss/nndss_weekly_tables_menu.asp</a:t>
            </a:r>
            <a:endParaRPr lang="en-US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highlight>
                  <a:srgbClr val="F8F8F8"/>
                </a:highlight>
                <a:latin typeface="Slack-Lato"/>
                <a:hlinkClick r:id="rId10"/>
              </a:rPr>
              <a:t>https://www.fema.gov/openfema-data-page/public-assistance-funded-projects-details-v1</a:t>
            </a:r>
            <a:endParaRPr lang="en-US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highlight>
                  <a:srgbClr val="FFFFFF"/>
                </a:highlight>
                <a:latin typeface="Slack-Lato"/>
                <a:hlinkClick r:id="rId11"/>
              </a:rPr>
              <a:t>https://www.ncei.noaa.gov/access/billions/events/US/1980-2024?disasters[]=all-disasters</a:t>
            </a:r>
            <a:endParaRPr lang="en-US" b="0" i="0" u="sng" strike="noStrike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highlight>
                  <a:srgbClr val="F8F8F8"/>
                </a:highlight>
                <a:latin typeface="Slack-Lato"/>
                <a:hlinkClick r:id="rId12"/>
              </a:rPr>
              <a:t>https://wwwn.cdc.gov/norsdashboard/</a:t>
            </a:r>
            <a:endParaRPr lang="en-US" b="0" i="0" u="sng" strike="noStrike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highlight>
                  <a:srgbClr val="FFFFFF"/>
                </a:highlight>
                <a:latin typeface="Slack-Lato"/>
                <a:hlinkClick r:id="rId13"/>
              </a:rPr>
              <a:t>ttps://www.cdc.gov/nchs/nvss/mortality_public_use_data.htm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9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E903-AD16-3CDD-CF2E-1DFB2C279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34CB1-D181-F0E7-362C-7B94D8DC3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284A5-1C50-9006-82EF-F7FD6E5912D2}"/>
              </a:ext>
            </a:extLst>
          </p:cNvPr>
          <p:cNvSpPr/>
          <p:nvPr userDrawn="1"/>
        </p:nvSpPr>
        <p:spPr>
          <a:xfrm>
            <a:off x="114300" y="5854700"/>
            <a:ext cx="3492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5A79-B56B-7B3E-4646-4E0FD9E0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85A4A-4300-5902-53DF-526E17D32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AD62-582D-271E-7499-9C6BE4C3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F005-B49C-7041-13BD-0696B797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FFF2A-8ADB-5FED-26A9-F72CC967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F0FC8-A8D9-C3EE-1B51-5B2594AEF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C50CB-6BDD-3001-9682-CB46D41B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8A63-8CF5-BFFB-4D61-00DDF48D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9F45-2F4C-223D-79F0-D3BAFFDC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6927-694D-7BFE-B17F-5E1DDFBD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4EDC-527F-E748-B325-661D1B6B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9623-AADC-92E7-09ED-377BBA2E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5E-5C67-784B-D1F5-A39F31C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041" y="6356350"/>
            <a:ext cx="2945673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May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1A46-AA19-2721-F71A-9C3C6C9C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3929" y="6356350"/>
            <a:ext cx="4909455" cy="365125"/>
          </a:xfrm>
        </p:spPr>
        <p:txBody>
          <a:bodyPr/>
          <a:lstStyle>
            <a:lvl1pPr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648-310A-A19D-9B36-6869124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9F31F10-1257-482C-8051-E7DF71AF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2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A129-CF37-481C-B1D9-E0A5A104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F19D0-C61B-A467-7C28-AA5800CF0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CEC9D-955A-7ADA-F78D-F8F2496F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921C-C897-F82C-8E70-B6B6C86D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3126-D81E-5110-427D-7230BD4F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B8B6-5054-2EE0-4341-FB0AD02C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A6AC-8971-D61D-BFAD-65804E78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79081-FE20-BAE0-8711-B5ABC037F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0D932-1F32-73EB-C5AF-533967B8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B2630-30D3-D02B-8311-CF43D947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4CED6-A2BA-2994-6475-CD32629A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70E4-EB72-97A2-0C89-C2CB9067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F2795-F82C-DB7A-C675-2C7640FF3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E739E-5005-2934-70A9-FD52364E3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5E470-BA09-32D5-3E2F-7AE72964C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7BD06-30B8-2707-C5F1-3D6FD2234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F9A30-8C76-34D7-AC3C-6AABBC25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4F68E-A413-026A-D2E6-2D261FBA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3697F-1EAF-EB1E-569D-308780E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D13F-5AE8-E4CE-6D4F-204EC8ED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95A6-31D3-83BE-249C-ED7E99E4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07686-D23F-4EE3-2113-9146F3C2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DE9CE-7633-7E4D-F18B-48CCC184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F34C6-75A2-8DD3-54CE-31885AE0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7DB1D-4BD5-7F7F-2AC7-A878478E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EDFA8-C864-2FE2-CECA-2803B5E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22B9-B09C-740F-0797-16A712DD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C2503-6E1F-9805-4BE0-AC259BB0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3F9BD-3EB3-0267-25E0-E56C54143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3012E-F752-8000-CEF3-591105BC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4DA94-9E47-FCD4-B200-A8B67D28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E84BF-59E1-8CFB-8DC2-6EAB502A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6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C19-5518-9975-64E9-6258CC40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CBBE9-3695-57BF-CB5A-2367E973C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031F8-CCA9-0B2E-B963-BE34E3E4E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53C6E-CDF4-5DB7-1B57-32050714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FB577-CFEE-2427-9F35-18CCE59A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AA35-91B0-0A4F-F0AE-950C1773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B9D65-2F0A-D977-CB7E-62303FBA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98E2-E09E-D3D6-C94A-3946C6C2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72457"/>
            <a:ext cx="10515600" cy="520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B2B4-7E9E-C006-BA0B-EE302AF06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5539" y="6381523"/>
            <a:ext cx="5164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58585"/>
                </a:solidFill>
              </a:defRPr>
            </a:lvl1pPr>
          </a:lstStyle>
          <a:p>
            <a:r>
              <a:rPr lang="en-US" dirty="0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1CC3-EB6F-EC01-AC34-AEC39E17D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sz="900" dirty="0">
                <a:solidFill>
                  <a:srgbClr val="858585"/>
                </a:solidFill>
              </a:rPr>
              <a:t> May 2024 | </a:t>
            </a:r>
            <a:fld id="{79F31F10-1257-482C-8051-E7DF71AF7482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A2625-3CCC-A070-948B-7DD19A89C08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8200" y="6356350"/>
            <a:ext cx="2226793" cy="365760"/>
            <a:chOff x="508601" y="5974260"/>
            <a:chExt cx="3726888" cy="640080"/>
          </a:xfrm>
        </p:grpSpPr>
        <p:pic>
          <p:nvPicPr>
            <p:cNvPr id="8" name="Picture 2" descr="Canvas by Instructure">
              <a:extLst>
                <a:ext uri="{FF2B5EF4-FFF2-40B4-BE49-F238E27FC236}">
                  <a16:creationId xmlns:a16="http://schemas.microsoft.com/office/drawing/2014/main" id="{A8F37A66-F70B-9ABD-AF84-D9AE2D71A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alphaModFix amt="48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15708"/>
            <a:stretch/>
          </p:blipFill>
          <p:spPr bwMode="auto">
            <a:xfrm>
              <a:off x="508601" y="5974260"/>
              <a:ext cx="11478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University Branding and Identity Guidelines">
              <a:extLst>
                <a:ext uri="{FF2B5EF4-FFF2-40B4-BE49-F238E27FC236}">
                  <a16:creationId xmlns:a16="http://schemas.microsoft.com/office/drawing/2014/main" id="{AF8A2820-94F6-2C30-7857-0324CFCEC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75000"/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720" y="5974260"/>
              <a:ext cx="232376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023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szumski/Project_One_Repo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jeshvelamala/" TargetMode="External"/><Relationship Id="rId5" Type="http://schemas.openxmlformats.org/officeDocument/2006/relationships/hyperlink" Target="https://github.com/mikeszumski/" TargetMode="External"/><Relationship Id="rId4" Type="http://schemas.openxmlformats.org/officeDocument/2006/relationships/hyperlink" Target="https://github.com/jbond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forest fire at night&#10;&#10;Description automatically generated">
            <a:extLst>
              <a:ext uri="{FF2B5EF4-FFF2-40B4-BE49-F238E27FC236}">
                <a16:creationId xmlns:a16="http://schemas.microsoft.com/office/drawing/2014/main" id="{5FE7D9B4-83A8-F76B-6355-845A37FA2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4"/>
          <a:stretch/>
        </p:blipFill>
        <p:spPr>
          <a:xfrm>
            <a:off x="2977" y="-1"/>
            <a:ext cx="12189023" cy="4924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45DBE0-4A0C-3B06-79E2-CF88900EAB4C}"/>
              </a:ext>
            </a:extLst>
          </p:cNvPr>
          <p:cNvSpPr/>
          <p:nvPr/>
        </p:nvSpPr>
        <p:spPr>
          <a:xfrm>
            <a:off x="0" y="0"/>
            <a:ext cx="12192000" cy="4924425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9A12A-DB02-A0EC-77F5-1D73C6323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74" y="3282979"/>
            <a:ext cx="8699551" cy="137409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Analysis of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Weather and Disaster Events Impacts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on Key Public Health and Economic Attributes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40291-2497-9A25-4376-D070518C8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072" y="4971315"/>
            <a:ext cx="5636053" cy="69215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rgbClr val="D6A300"/>
                </a:solidFill>
              </a:rPr>
              <a:t>2024 AI BOOTCAMP  </a:t>
            </a:r>
            <a:r>
              <a:rPr lang="en-US" sz="1800" dirty="0">
                <a:solidFill>
                  <a:srgbClr val="D6A300"/>
                </a:solidFill>
              </a:rPr>
              <a:t>| MODULE 10 GROUP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54648-0CAF-A9DC-5830-CA2461A7A48A}"/>
              </a:ext>
            </a:extLst>
          </p:cNvPr>
          <p:cNvSpPr txBox="1"/>
          <p:nvPr/>
        </p:nvSpPr>
        <p:spPr>
          <a:xfrm>
            <a:off x="301574" y="529707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CONTRIBUTORS: Jamie Bond, Mike Szumski, Rajesh Velamala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31A26-1323-48E4-A786-1F90CF6A4510}"/>
              </a:ext>
            </a:extLst>
          </p:cNvPr>
          <p:cNvGrpSpPr/>
          <p:nvPr/>
        </p:nvGrpSpPr>
        <p:grpSpPr>
          <a:xfrm>
            <a:off x="317072" y="5899832"/>
            <a:ext cx="3726888" cy="640080"/>
            <a:chOff x="508601" y="5974260"/>
            <a:chExt cx="3726888" cy="640080"/>
          </a:xfrm>
        </p:grpSpPr>
        <p:pic>
          <p:nvPicPr>
            <p:cNvPr id="1026" name="Picture 2" descr="Canvas by Instructure">
              <a:extLst>
                <a:ext uri="{FF2B5EF4-FFF2-40B4-BE49-F238E27FC236}">
                  <a16:creationId xmlns:a16="http://schemas.microsoft.com/office/drawing/2014/main" id="{E31E606C-1D15-3971-0B46-858550949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15708"/>
            <a:stretch/>
          </p:blipFill>
          <p:spPr bwMode="auto">
            <a:xfrm>
              <a:off x="508601" y="5974260"/>
              <a:ext cx="11478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niversity Branding and Identity Guidelines">
              <a:extLst>
                <a:ext uri="{FF2B5EF4-FFF2-40B4-BE49-F238E27FC236}">
                  <a16:creationId xmlns:a16="http://schemas.microsoft.com/office/drawing/2014/main" id="{AA710F9F-4AF3-9570-EFF1-A4870A167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720" y="5974260"/>
              <a:ext cx="232376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2DA2EE-7F87-286B-81D9-4113D913B7E6}"/>
              </a:ext>
            </a:extLst>
          </p:cNvPr>
          <p:cNvSpPr txBox="1"/>
          <p:nvPr/>
        </p:nvSpPr>
        <p:spPr>
          <a:xfrm>
            <a:off x="9001125" y="1365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322230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3445B88-3963-E779-A98D-71FB9825934C}"/>
              </a:ext>
            </a:extLst>
          </p:cNvPr>
          <p:cNvSpPr txBox="1"/>
          <p:nvPr/>
        </p:nvSpPr>
        <p:spPr>
          <a:xfrm>
            <a:off x="-297161" y="156415"/>
            <a:ext cx="838200" cy="32470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20800" dirty="0">
                <a:solidFill>
                  <a:schemeClr val="bg1">
                    <a:lumMod val="85000"/>
                    <a:alpha val="56000"/>
                  </a:schemeClr>
                </a:solidFill>
              </a:rPr>
              <a:t>4</a:t>
            </a:r>
            <a:endParaRPr lang="en-US" sz="14400" dirty="0">
              <a:solidFill>
                <a:schemeClr val="bg1">
                  <a:lumMod val="85000"/>
                  <a:alpha val="56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4)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3415359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National Center for Disease Control Mortality Multiple Cause-of-Death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15,859,795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30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Total death count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Death from cataclysmic event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Deaths due to other causes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Year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Month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ingested fixed format text files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Monthly death counts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Locational data not provided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816118" y="4354630"/>
            <a:ext cx="3633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sum for each cause of death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Parsed and aggregated 5 fixed format text files into 5 csv summary 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Concatenated 5 years into single </a:t>
            </a:r>
            <a:r>
              <a:rPr lang="en-US" sz="1200" dirty="0" err="1"/>
              <a:t>datafame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FEC47-149C-9545-30FF-1FE23527959B}"/>
              </a:ext>
            </a:extLst>
          </p:cNvPr>
          <p:cNvSpPr txBox="1"/>
          <p:nvPr/>
        </p:nvSpPr>
        <p:spPr>
          <a:xfrm>
            <a:off x="4722459" y="5141981"/>
            <a:ext cx="40846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Total US Deaths over 5-year period:	15,859,795</a:t>
            </a:r>
          </a:p>
          <a:p>
            <a:pPr marL="228600"/>
            <a:r>
              <a:rPr lang="en-US" sz="1400" dirty="0"/>
              <a:t>Death by cataclysmic event: 	911</a:t>
            </a:r>
          </a:p>
          <a:p>
            <a:pPr marL="228600"/>
            <a:r>
              <a:rPr lang="en-US" sz="1400" dirty="0"/>
              <a:t>Death by heart failure:	79*</a:t>
            </a:r>
          </a:p>
          <a:p>
            <a:pPr marL="228600"/>
            <a:r>
              <a:rPr lang="en-US" sz="1400" dirty="0"/>
              <a:t>Death by stroke:		302*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09C8A6-819C-229C-D713-2125DFBEE399}"/>
              </a:ext>
            </a:extLst>
          </p:cNvPr>
          <p:cNvGrpSpPr/>
          <p:nvPr/>
        </p:nvGrpSpPr>
        <p:grpSpPr>
          <a:xfrm>
            <a:off x="4291853" y="952786"/>
            <a:ext cx="5370787" cy="4020181"/>
            <a:chOff x="4291853" y="952786"/>
            <a:chExt cx="5370787" cy="40201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7F8299-192E-2C31-1407-91AE015E5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853" y="997081"/>
              <a:ext cx="5370787" cy="397588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86C5C0-2791-5230-139F-99F3A027C1E4}"/>
                </a:ext>
              </a:extLst>
            </p:cNvPr>
            <p:cNvSpPr txBox="1"/>
            <p:nvPr/>
          </p:nvSpPr>
          <p:spPr>
            <a:xfrm>
              <a:off x="5070700" y="952786"/>
              <a:ext cx="13409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FIGURE 8</a:t>
              </a:r>
            </a:p>
          </p:txBody>
        </p:sp>
      </p:grp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906F475B-8E51-2180-1108-3F18C8A52CEC}"/>
              </a:ext>
            </a:extLst>
          </p:cNvPr>
          <p:cNvSpPr/>
          <p:nvPr/>
        </p:nvSpPr>
        <p:spPr>
          <a:xfrm>
            <a:off x="8467736" y="365126"/>
            <a:ext cx="3251021" cy="924605"/>
          </a:xfrm>
          <a:prstGeom prst="wedgeRectCallout">
            <a:avLst>
              <a:gd name="adj1" fmla="val -48266"/>
              <a:gd name="adj2" fmla="val 9982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Double peak in total death count corresponding with </a:t>
            </a:r>
            <a:r>
              <a:rPr lang="en-US" sz="1600" b="1" dirty="0">
                <a:solidFill>
                  <a:schemeClr val="tx1"/>
                </a:solidFill>
              </a:rPr>
              <a:t>COVID-19 </a:t>
            </a:r>
            <a:r>
              <a:rPr lang="en-US" sz="1600" dirty="0">
                <a:solidFill>
                  <a:schemeClr val="tx1"/>
                </a:solidFill>
              </a:rPr>
              <a:t>outbreak waves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7BB816-BDF0-D8A3-4554-13A22DB67EAA}"/>
              </a:ext>
            </a:extLst>
          </p:cNvPr>
          <p:cNvSpPr txBox="1"/>
          <p:nvPr/>
        </p:nvSpPr>
        <p:spPr>
          <a:xfrm>
            <a:off x="9662640" y="4354630"/>
            <a:ext cx="215900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Because the COVID-19 disaster was nation-wide, its was the only noticeable public health impact of county-level disasters.</a:t>
            </a:r>
          </a:p>
        </p:txBody>
      </p:sp>
    </p:spTree>
    <p:extLst>
      <p:ext uri="{BB962C8B-B14F-4D97-AF65-F5344CB8AC3E}">
        <p14:creationId xmlns:p14="http://schemas.microsoft.com/office/powerpoint/2010/main" val="3348564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ANALYSIS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429" y="967808"/>
            <a:ext cx="4610100" cy="695892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solidFill>
                  <a:srgbClr val="D6A300"/>
                </a:solidFill>
              </a:rPr>
              <a:t>COMBINED DATASET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dirty="0"/>
              <a:t>Following data exploration and transformation, the investigating team analyzed a final dataset consisting for </a:t>
            </a:r>
            <a:r>
              <a:rPr lang="en-US" b="1" dirty="0"/>
              <a:t>430,142 records </a:t>
            </a:r>
            <a:r>
              <a:rPr lang="en-US" dirty="0"/>
              <a:t>with 9 attributes: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8BA53-D539-80D5-CA17-18D915D8D1AB}"/>
              </a:ext>
            </a:extLst>
          </p:cNvPr>
          <p:cNvSpPr txBox="1"/>
          <p:nvPr/>
        </p:nvSpPr>
        <p:spPr>
          <a:xfrm>
            <a:off x="2535399" y="2029303"/>
            <a:ext cx="27341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State 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Hospitalization count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Illnesses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Death count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722943-AAA4-ED5C-6B56-18B258964DA6}"/>
              </a:ext>
            </a:extLst>
          </p:cNvPr>
          <p:cNvSpPr txBox="1"/>
          <p:nvPr/>
        </p:nvSpPr>
        <p:spPr>
          <a:xfrm>
            <a:off x="751546" y="2025568"/>
            <a:ext cx="187597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400" dirty="0"/>
              <a:t>Disaster number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Disaster name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Project Amount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Year</a:t>
            </a:r>
          </a:p>
          <a:p>
            <a:pPr marL="177800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Month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4DB0B97-CCCB-716A-3DC4-0AA9962FBB1B}"/>
              </a:ext>
            </a:extLst>
          </p:cNvPr>
          <p:cNvSpPr txBox="1">
            <a:spLocks/>
          </p:cNvSpPr>
          <p:nvPr/>
        </p:nvSpPr>
        <p:spPr>
          <a:xfrm>
            <a:off x="6019798" y="1008339"/>
            <a:ext cx="5127171" cy="4998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Analyzed the relationships between several attributes to determine if relationships between disaster declarations and public health could be detected.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Using the dollar amounts awarded for disaster recovery projects as a measure of disaster cost, the team investigated relationships between disaster declarations and the following:</a:t>
            </a:r>
          </a:p>
          <a:p>
            <a:pPr>
              <a:lnSpc>
                <a:spcPct val="100000"/>
              </a:lnSpc>
            </a:pPr>
            <a:r>
              <a:rPr lang="en-US" dirty="0"/>
              <a:t>Public Assistance Project Amounts (economic)</a:t>
            </a:r>
          </a:p>
          <a:p>
            <a:pPr>
              <a:lnSpc>
                <a:spcPct val="100000"/>
              </a:lnSpc>
            </a:pPr>
            <a:r>
              <a:rPr lang="en-US" dirty="0"/>
              <a:t>Deaths (public health)</a:t>
            </a:r>
          </a:p>
          <a:p>
            <a:pPr>
              <a:lnSpc>
                <a:spcPct val="100000"/>
              </a:lnSpc>
            </a:pPr>
            <a:r>
              <a:rPr lang="en-US" dirty="0"/>
              <a:t>Hospitalizations (public health)</a:t>
            </a:r>
          </a:p>
          <a:p>
            <a:pPr>
              <a:lnSpc>
                <a:spcPct val="100000"/>
              </a:lnSpc>
            </a:pPr>
            <a:r>
              <a:rPr lang="en-US" dirty="0"/>
              <a:t>Reported Illnesses(public health)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980E1D1-78D4-6397-AC8E-659323B835F1}"/>
              </a:ext>
            </a:extLst>
          </p:cNvPr>
          <p:cNvGrpSpPr/>
          <p:nvPr/>
        </p:nvGrpSpPr>
        <p:grpSpPr>
          <a:xfrm>
            <a:off x="794140" y="3429000"/>
            <a:ext cx="2754703" cy="2728684"/>
            <a:chOff x="773565" y="3556987"/>
            <a:chExt cx="2754703" cy="272868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F2B4D4-63A4-23D7-8BBE-438113DB4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799" y="3586623"/>
              <a:ext cx="2731469" cy="26990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BBC96D-17C4-F088-A176-4F4A40665C36}"/>
                </a:ext>
              </a:extLst>
            </p:cNvPr>
            <p:cNvSpPr txBox="1"/>
            <p:nvPr/>
          </p:nvSpPr>
          <p:spPr>
            <a:xfrm>
              <a:off x="773565" y="3556987"/>
              <a:ext cx="2731469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b="1" dirty="0"/>
                <a:t>Datasets Merged into Final Data Set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2480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457"/>
            <a:ext cx="4909455" cy="485832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>
                <a:solidFill>
                  <a:srgbClr val="D6A300"/>
                </a:solidFill>
              </a:rPr>
              <a:t>KEY OBSERVATIONS</a:t>
            </a:r>
          </a:p>
          <a:p>
            <a:pPr>
              <a:lnSpc>
                <a:spcPct val="100000"/>
              </a:lnSpc>
            </a:pPr>
            <a:r>
              <a:rPr lang="en-US" dirty="0"/>
              <a:t>Texas to be a clear outlier for number of disaster declarations</a:t>
            </a:r>
          </a:p>
          <a:p>
            <a:pPr>
              <a:lnSpc>
                <a:spcPct val="100000"/>
              </a:lnSpc>
            </a:pPr>
            <a:r>
              <a:rPr lang="en-US" dirty="0"/>
              <a:t>2017 disaster declaration in Puerto Rico (Hurricanes Irma and Maria) and 2020 disaster declarations in TX and NY (COVID-19) three of the highest publicly funded disasters in US history </a:t>
            </a:r>
          </a:p>
          <a:p>
            <a:pPr>
              <a:lnSpc>
                <a:spcPct val="100000"/>
              </a:lnSpc>
            </a:pPr>
            <a:r>
              <a:rPr lang="en-US" dirty="0"/>
              <a:t>Proliferation of privacy protection rules resulted in low resolution public health data being made available for public use (i.e., data not reported by location), dampening its utility for this analysis.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2A0F37-D853-C6F1-776B-D37EF40127B8}"/>
              </a:ext>
            </a:extLst>
          </p:cNvPr>
          <p:cNvGrpSpPr/>
          <p:nvPr/>
        </p:nvGrpSpPr>
        <p:grpSpPr>
          <a:xfrm>
            <a:off x="6128656" y="4009962"/>
            <a:ext cx="5443959" cy="1820822"/>
            <a:chOff x="6128656" y="4009962"/>
            <a:chExt cx="5443959" cy="182082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C7B9331-D15D-137F-F7E9-481FA2E2D1B4}"/>
                </a:ext>
              </a:extLst>
            </p:cNvPr>
            <p:cNvSpPr/>
            <p:nvPr/>
          </p:nvSpPr>
          <p:spPr>
            <a:xfrm>
              <a:off x="6128656" y="4009962"/>
              <a:ext cx="5443959" cy="1820822"/>
            </a:xfrm>
            <a:prstGeom prst="rect">
              <a:avLst/>
            </a:prstGeom>
            <a:solidFill>
              <a:srgbClr val="FFF1C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359A75-E1DE-64B8-1DC6-E22602610CAD}"/>
                </a:ext>
              </a:extLst>
            </p:cNvPr>
            <p:cNvSpPr txBox="1"/>
            <p:nvPr/>
          </p:nvSpPr>
          <p:spPr>
            <a:xfrm>
              <a:off x="6263475" y="4116839"/>
              <a:ext cx="5122981" cy="12761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1600" dirty="0"/>
                <a:t>While it may be likely that the 2020 COVID-19 disaster declaration in Texas and peak hospitalization counts are related, the investigating team saw </a:t>
              </a:r>
              <a:r>
                <a:rPr lang="en-US" sz="1600" b="1" dirty="0"/>
                <a:t>no compelling evidence to suggest a meaningful relationship between the peak death and illness counts the concurrent disaster declarations identified</a:t>
              </a:r>
            </a:p>
            <a:p>
              <a:endParaRPr lang="en-US" sz="1600" dirty="0">
                <a:highlight>
                  <a:srgbClr val="FFFF00"/>
                </a:highligh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414D7FD-9A62-6102-EF29-25AF5554C4BC}"/>
              </a:ext>
            </a:extLst>
          </p:cNvPr>
          <p:cNvSpPr txBox="1"/>
          <p:nvPr/>
        </p:nvSpPr>
        <p:spPr>
          <a:xfrm>
            <a:off x="6128656" y="783772"/>
            <a:ext cx="5122981" cy="30519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D6A300"/>
                </a:solidFill>
              </a:rPr>
              <a:t>KEY FINDINGS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2017 Hurricane Irma/Maria disaster declaration in Puerto Rico corresponded with the highest disaster assistance funding in our dataset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2019 winter storm disaster declaration in Oregon corresponded with the highest US death counts in our dataset 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2020 COVID-19 disaster declaration in Texas corresponded with the highest hospitalization count in our dataset</a:t>
            </a:r>
          </a:p>
          <a:p>
            <a:pPr marL="22860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2018 Hurricane Micheal disaster declaration in Florida corresponded with the highest illness count in our dataset</a:t>
            </a:r>
          </a:p>
          <a:p>
            <a:endParaRPr lang="en-US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6419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ADDITIONAL INVESTIGATION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831"/>
            <a:ext cx="6156367" cy="520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Given access to higher fidelity public health data and additional time to explore more public data, the investigating team may have opted to explore the following areas: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Evaluation of state-level disaster data normalized by land area and per capita</a:t>
            </a:r>
          </a:p>
          <a:p>
            <a:r>
              <a:rPr lang="en-US" sz="1600" dirty="0"/>
              <a:t>Relationship between extreme heat events (historically excluded from disaster declarations) on mortality and agricultural and productivity losses</a:t>
            </a:r>
          </a:p>
          <a:p>
            <a:r>
              <a:rPr lang="en-US" sz="1600" dirty="0"/>
              <a:t>Relationship between major flood events and prevalence of mosquito born illnesses</a:t>
            </a:r>
          </a:p>
          <a:p>
            <a:r>
              <a:rPr lang="en-US" sz="1600" dirty="0"/>
              <a:t>Possibility of a delayed relationship between public health data and disaster declarations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24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2457"/>
            <a:ext cx="5257801" cy="520450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GitHub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Project Repository: </a:t>
            </a:r>
            <a:r>
              <a:rPr lang="en-US" sz="1200" dirty="0">
                <a:hlinkClick r:id="rId3"/>
              </a:rPr>
              <a:t>github.com/mikeszumski/Project_One_Repo</a:t>
            </a:r>
            <a:r>
              <a:rPr 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6A300"/>
                </a:solidFill>
              </a:rPr>
              <a:t>Contributors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Jamie Bond | </a:t>
            </a:r>
            <a:r>
              <a:rPr lang="en-US" sz="1200" dirty="0">
                <a:hlinkClick r:id="rId4"/>
              </a:rPr>
              <a:t>@JBondAI </a:t>
            </a:r>
            <a:r>
              <a:rPr lang="en-US" sz="1200" dirty="0"/>
              <a:t> (dataset identification, storytelling)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Michael Szumski | </a:t>
            </a:r>
            <a:r>
              <a:rPr lang="en-US" sz="1200" dirty="0">
                <a:hlinkClick r:id="rId5"/>
              </a:rPr>
              <a:t>@mikeszumski </a:t>
            </a:r>
            <a:r>
              <a:rPr lang="en-US" sz="1200" dirty="0"/>
              <a:t>(data wrangling, public health analysis)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Rajesh Velamala | </a:t>
            </a:r>
            <a:r>
              <a:rPr lang="en-US" sz="1200" dirty="0">
                <a:hlinkClick r:id="rId6"/>
              </a:rPr>
              <a:t>@REJESHVELAMALA</a:t>
            </a:r>
            <a:r>
              <a:rPr lang="en-US" sz="1200" dirty="0"/>
              <a:t>, (data wrangling, disaster analysis)</a:t>
            </a:r>
          </a:p>
          <a:p>
            <a:pPr marL="0" indent="0">
              <a:buNone/>
            </a:pPr>
            <a:endParaRPr lang="en-US" b="1" dirty="0">
              <a:solidFill>
                <a:srgbClr val="D6A3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D6A300"/>
                </a:solidFill>
              </a:rPr>
              <a:t>Data Providers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Federal Emergency Management Agency (FEMA)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National Center for Disease Control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forest fire at night&#10;&#10;Description automatically generated">
            <a:extLst>
              <a:ext uri="{FF2B5EF4-FFF2-40B4-BE49-F238E27FC236}">
                <a16:creationId xmlns:a16="http://schemas.microsoft.com/office/drawing/2014/main" id="{CC368107-43DA-010D-9B98-F6944AA00F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0" t="28194"/>
          <a:stretch/>
        </p:blipFill>
        <p:spPr>
          <a:xfrm>
            <a:off x="6513937" y="-28350"/>
            <a:ext cx="5675086" cy="68863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E0B3F-A98D-576F-1EBC-8773D845DAEF}"/>
              </a:ext>
            </a:extLst>
          </p:cNvPr>
          <p:cNvSpPr/>
          <p:nvPr/>
        </p:nvSpPr>
        <p:spPr>
          <a:xfrm>
            <a:off x="6516914" y="0"/>
            <a:ext cx="5675086" cy="6858000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867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orest fire at night&#10;&#10;Description automatically generated">
            <a:extLst>
              <a:ext uri="{FF2B5EF4-FFF2-40B4-BE49-F238E27FC236}">
                <a16:creationId xmlns:a16="http://schemas.microsoft.com/office/drawing/2014/main" id="{90DA53ED-646E-5DC7-18C8-8C4289E67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0" t="28194"/>
          <a:stretch/>
        </p:blipFill>
        <p:spPr>
          <a:xfrm>
            <a:off x="6513937" y="-28350"/>
            <a:ext cx="5675086" cy="6886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2CEC4-57B1-59FA-BC6F-B9558CAC9114}"/>
              </a:ext>
            </a:extLst>
          </p:cNvPr>
          <p:cNvSpPr/>
          <p:nvPr/>
        </p:nvSpPr>
        <p:spPr>
          <a:xfrm>
            <a:off x="6516914" y="0"/>
            <a:ext cx="5675086" cy="6858000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8C8E940-B712-4D86-578A-0281DE80A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728161"/>
              </p:ext>
            </p:extLst>
          </p:nvPr>
        </p:nvGraphicFramePr>
        <p:xfrm>
          <a:off x="6969643" y="965608"/>
          <a:ext cx="4617724" cy="3205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4640">
                  <a:extLst>
                    <a:ext uri="{9D8B030D-6E8A-4147-A177-3AD203B41FA5}">
                      <a16:colId xmlns:a16="http://schemas.microsoft.com/office/drawing/2014/main" val="97830687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03131145"/>
                    </a:ext>
                  </a:extLst>
                </a:gridCol>
                <a:gridCol w="1143004">
                  <a:extLst>
                    <a:ext uri="{9D8B030D-6E8A-4147-A177-3AD203B41FA5}">
                      <a16:colId xmlns:a16="http://schemas.microsoft.com/office/drawing/2014/main" val="3234429379"/>
                    </a:ext>
                  </a:extLst>
                </a:gridCol>
              </a:tblGrid>
              <a:tr h="609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CONTENTS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bg1"/>
                          </a:solidFill>
                        </a:rPr>
                        <a:t>PAGE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903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Executive Summary</a:t>
                      </a:r>
                    </a:p>
                  </a:txBody>
                  <a:tcP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59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Overview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Exploration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44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Analysis Approach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0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Results and Conclusion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5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Additional Questions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608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Reference Content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657073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DF2892B-28F0-7627-9924-0A364961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999" y="6363154"/>
            <a:ext cx="7485743" cy="365125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UNC AI Bootcamp | MOD 10 Project | Contributors: </a:t>
            </a:r>
            <a:r>
              <a:rPr lang="en-US" sz="900" dirty="0">
                <a:solidFill>
                  <a:schemeClr val="bg1"/>
                </a:solidFill>
              </a:rPr>
              <a:t>Jamie Bond, Mike Szumski, Rajesh Velamala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9539A8-7FB1-FA90-F756-569C3E42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z="1000" smtClean="0">
                <a:solidFill>
                  <a:schemeClr val="bg1"/>
                </a:solidFill>
              </a:rPr>
              <a:t>2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98BA5-18C4-FF1F-95A9-1489BAB02B82}"/>
              </a:ext>
            </a:extLst>
          </p:cNvPr>
          <p:cNvSpPr/>
          <p:nvPr/>
        </p:nvSpPr>
        <p:spPr>
          <a:xfrm>
            <a:off x="715107" y="4135902"/>
            <a:ext cx="5795853" cy="1801649"/>
          </a:xfrm>
          <a:prstGeom prst="rect">
            <a:avLst/>
          </a:prstGeom>
          <a:solidFill>
            <a:srgbClr val="D6A3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50793-C284-2CFF-834B-8DE7255423BB}"/>
              </a:ext>
            </a:extLst>
          </p:cNvPr>
          <p:cNvSpPr txBox="1"/>
          <p:nvPr/>
        </p:nvSpPr>
        <p:spPr>
          <a:xfrm>
            <a:off x="970991" y="4286132"/>
            <a:ext cx="528730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D6A300"/>
                </a:solidFill>
              </a:rPr>
              <a:t>PROJECT OBJECTIVE</a:t>
            </a:r>
          </a:p>
          <a:p>
            <a:r>
              <a:rPr lang="en-US" sz="1400" dirty="0"/>
              <a:t>In this project, the University of North Carolina Charlotte / Chapel Hill AI Bootcamp project team conducted a data analysis to examine the impacts of extreme weather and disaster events on public health and economics.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FFF05A-DC7D-E1F0-FEAD-236F3E2146D0}"/>
              </a:ext>
            </a:extLst>
          </p:cNvPr>
          <p:cNvSpPr/>
          <p:nvPr/>
        </p:nvSpPr>
        <p:spPr>
          <a:xfrm>
            <a:off x="6510960" y="4135902"/>
            <a:ext cx="4335230" cy="1801649"/>
          </a:xfrm>
          <a:prstGeom prst="rect">
            <a:avLst/>
          </a:prstGeom>
          <a:solidFill>
            <a:srgbClr val="D6A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6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72" y="826747"/>
            <a:ext cx="4553198" cy="520450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PROJECT OBJECTIVE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To examine the impacts of extreme weather and disaster events on public health and regional  economics.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DATA SOURCES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investigating team narrowed its efforts on the collection, transformation, analysis and visualization of daily, county-level data, where available, for at least five years including the period between 2018 - 2022, and focusing on the relationship between extreme events and the following: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FEMA Datasets: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Disaster declarations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Disaster summaries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Public disaster assistance project data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dirty="0"/>
              <a:t>CDC Datasets: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 mortality counts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National outbreak reporting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2357F0-E33A-1275-1BA3-8112DCBB22E0}"/>
              </a:ext>
            </a:extLst>
          </p:cNvPr>
          <p:cNvSpPr txBox="1">
            <a:spLocks/>
          </p:cNvSpPr>
          <p:nvPr/>
        </p:nvSpPr>
        <p:spPr>
          <a:xfrm>
            <a:off x="5712030" y="216685"/>
            <a:ext cx="5960499" cy="627619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DATA TRANSFORMATION AND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Using Python tools and libraries, the investigating team conducted the following key activities: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Identification and Exploration </a:t>
            </a:r>
            <a:r>
              <a:rPr lang="en-US" dirty="0"/>
              <a:t>–  identified and reviewed available datasets, screening for data applicability and data quality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Transformation </a:t>
            </a:r>
            <a:r>
              <a:rPr lang="en-US" dirty="0"/>
              <a:t>– imported, cleaned and joined datasets by location and date attributes or disaster ID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Analysis </a:t>
            </a:r>
            <a:r>
              <a:rPr lang="en-US" dirty="0"/>
              <a:t>– explored the relationship of the various datasets using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pandas to investigation data correlation and dimensionality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numpy</a:t>
            </a:r>
            <a:r>
              <a:rPr lang="en-US" sz="1400" dirty="0"/>
              <a:t> to perform numerical analyses</a:t>
            </a:r>
            <a:endParaRPr lang="en-US" sz="1400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matplotlib and seaborn to visually explore datasets</a:t>
            </a:r>
            <a:endParaRPr lang="en-US" sz="1400" dirty="0">
              <a:solidFill>
                <a:srgbClr val="FF00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KEY FINDINGS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2017 Hurricane Irma/Maria in Puerto Rico corresponded with the highest disaster assistance funding in our dataset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2019 winter storm in Oregon corresponded with the highest US death counts in our dataset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2020 COVID-19 in Texas corresponded with the highest hospitalization count in our dataset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2018 Hurricane Micheal in Florida corresponded with the highest illness count in our dataset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b="1" dirty="0"/>
              <a:t>No compelling evidence to suggest a meaningful relationship between the peak death and illness counts the concurrent disaster declarations identified.</a:t>
            </a:r>
          </a:p>
        </p:txBody>
      </p:sp>
    </p:spTree>
    <p:extLst>
      <p:ext uri="{BB962C8B-B14F-4D97-AF65-F5344CB8AC3E}">
        <p14:creationId xmlns:p14="http://schemas.microsoft.com/office/powerpoint/2010/main" val="2569262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CB4D-3F3D-3476-5404-FE636677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F8CD-C978-DF56-2ED0-461227B3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4554"/>
            <a:ext cx="3805052" cy="2282168"/>
          </a:xfrm>
          <a:noFill/>
        </p:spPr>
        <p:txBody>
          <a:bodyPr wrap="square">
            <a:no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/>
              <a:t>Across the US, major weather and climate events appear to be occurring more frequently and with greater intensity.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dirty="0"/>
              <a:t>Consequently, we expected to find observable impacts to the health, safety and economic data reported across the country and sought to identify various datasets to investigate this hypothesis.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EAC8F-445B-46CA-3B2E-56975272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 AI Bootcamp | MOD 10 Project | Contributors: Jamie Bond, Mike </a:t>
            </a:r>
            <a:r>
              <a:rPr lang="en-US" dirty="0" err="1"/>
              <a:t>Szumski</a:t>
            </a:r>
            <a:r>
              <a:rPr lang="en-US" dirty="0"/>
              <a:t>, Rajesh </a:t>
            </a:r>
            <a:r>
              <a:rPr lang="en-US" dirty="0" err="1"/>
              <a:t>Velamala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C141E-45FF-84A0-799B-8FF06FFF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2BCC5-88EA-682D-B00D-48BEE1273B2E}"/>
              </a:ext>
            </a:extLst>
          </p:cNvPr>
          <p:cNvSpPr txBox="1">
            <a:spLocks/>
          </p:cNvSpPr>
          <p:nvPr/>
        </p:nvSpPr>
        <p:spPr>
          <a:xfrm>
            <a:off x="795220" y="3557783"/>
            <a:ext cx="4527014" cy="1338550"/>
          </a:xfrm>
          <a:prstGeom prst="rect">
            <a:avLst/>
          </a:prstGeom>
          <a:solidFill>
            <a:srgbClr val="FFF1C5"/>
          </a:solidFill>
          <a:ln w="47625">
            <a:solidFill>
              <a:srgbClr val="FFC000"/>
            </a:solidFill>
          </a:ln>
        </p:spPr>
        <p:txBody>
          <a:bodyPr vert="horz" wrap="square" lIns="274320" tIns="91440" rIns="274320" bIns="9144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dirty="0"/>
              <a:t>Specifically, our aimed was to </a:t>
            </a:r>
            <a:r>
              <a:rPr lang="en-US" sz="1600" b="1" dirty="0">
                <a:solidFill>
                  <a:srgbClr val="393939"/>
                </a:solidFill>
              </a:rPr>
              <a:t>examine the impacts of extreme weather and climate events on public health and regional economics </a:t>
            </a:r>
            <a:r>
              <a:rPr lang="en-US" sz="1600" dirty="0"/>
              <a:t>using data analysis.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7A3372-BD5F-F2D1-E039-F40136D7BA36}"/>
              </a:ext>
            </a:extLst>
          </p:cNvPr>
          <p:cNvGrpSpPr/>
          <p:nvPr/>
        </p:nvGrpSpPr>
        <p:grpSpPr>
          <a:xfrm>
            <a:off x="5489246" y="606321"/>
            <a:ext cx="5864554" cy="5527282"/>
            <a:chOff x="5536275" y="540650"/>
            <a:chExt cx="4285316" cy="514123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1E179E-D728-CE16-92BA-5EFAE3E26C58}"/>
                </a:ext>
              </a:extLst>
            </p:cNvPr>
            <p:cNvSpPr/>
            <p:nvPr/>
          </p:nvSpPr>
          <p:spPr>
            <a:xfrm>
              <a:off x="6938000" y="540651"/>
              <a:ext cx="2825589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Datatype</a:t>
              </a:r>
              <a:r>
                <a:rPr lang="en-US" sz="1400" dirty="0"/>
                <a:t>: time-based, location-based</a:t>
              </a:r>
            </a:p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Min scale</a:t>
              </a:r>
              <a:r>
                <a:rPr lang="en-US" sz="1400" dirty="0"/>
                <a:t>:  </a:t>
              </a:r>
              <a:r>
                <a:rPr lang="en-US" sz="1400" kern="1200" dirty="0"/>
                <a:t>5 years (to include 2018-2022)</a:t>
              </a:r>
            </a:p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Min resolution</a:t>
              </a:r>
              <a:r>
                <a:rPr lang="en-US" sz="1400" dirty="0"/>
                <a:t>: county-level</a:t>
              </a:r>
            </a:p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kern="1200" dirty="0"/>
                <a:t>Content</a:t>
              </a:r>
              <a:r>
                <a:rPr lang="en-US" sz="1400" kern="1200" dirty="0"/>
                <a:t>: economic, health-related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017D25-6AF9-CB68-CE77-9283F02F04E2}"/>
                </a:ext>
              </a:extLst>
            </p:cNvPr>
            <p:cNvSpPr/>
            <p:nvPr/>
          </p:nvSpPr>
          <p:spPr>
            <a:xfrm>
              <a:off x="6785184" y="1859153"/>
              <a:ext cx="2978404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285750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400" b="1" dirty="0"/>
                <a:t>Sources</a:t>
              </a:r>
              <a:r>
                <a:rPr lang="en-US" sz="1400" dirty="0"/>
                <a:t>: FEMA, CDC, NCEMS, SBA</a:t>
              </a:r>
            </a:p>
            <a:p>
              <a:pPr marL="285750" lvl="1" defTabSz="1200150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400" b="1" dirty="0"/>
                <a:t>Screening</a:t>
              </a:r>
              <a:r>
                <a:rPr lang="en-US" sz="1400" dirty="0"/>
                <a:t>: data resolution, level of completeness, ease of accessibility, data available attributes  </a:t>
              </a:r>
              <a:endParaRPr lang="en-US" sz="14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D29-C8EF-9DA7-DC82-0BFA32672C60}"/>
                </a:ext>
              </a:extLst>
            </p:cNvPr>
            <p:cNvSpPr/>
            <p:nvPr/>
          </p:nvSpPr>
          <p:spPr>
            <a:xfrm>
              <a:off x="6700521" y="3177654"/>
              <a:ext cx="3085526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Import</a:t>
              </a:r>
              <a:r>
                <a:rPr lang="en-US" sz="1400" dirty="0"/>
                <a:t>: dataset download, API calls</a:t>
              </a:r>
            </a:p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Cleanup</a:t>
              </a:r>
              <a:r>
                <a:rPr lang="en-US" sz="1400" dirty="0"/>
                <a:t>: NA/null removal, attribute selection, key identification (for joining data)</a:t>
              </a:r>
            </a:p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Combine</a:t>
              </a:r>
              <a:r>
                <a:rPr lang="en-US" sz="1400" dirty="0"/>
                <a:t>: merge by event ID or state/year</a:t>
              </a:r>
            </a:p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endParaRPr lang="en-US" sz="14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278656-5AD4-B965-BDBD-8F14157DE922}"/>
                </a:ext>
              </a:extLst>
            </p:cNvPr>
            <p:cNvSpPr/>
            <p:nvPr/>
          </p:nvSpPr>
          <p:spPr>
            <a:xfrm>
              <a:off x="6144518" y="4496155"/>
              <a:ext cx="3677073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1143000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Assess: </a:t>
              </a:r>
              <a:r>
                <a:rPr lang="en-US" sz="1400" dirty="0"/>
                <a:t>trends over time (freq. and cost)</a:t>
              </a:r>
            </a:p>
            <a:p>
              <a:pPr marL="1143000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Compare: </a:t>
              </a:r>
              <a:r>
                <a:rPr lang="en-US" sz="1400" dirty="0"/>
                <a:t>event count by state and year</a:t>
              </a:r>
            </a:p>
            <a:p>
              <a:pPr marL="1143000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Evaluate</a:t>
              </a:r>
              <a:r>
                <a:rPr lang="en-US" sz="1400" dirty="0"/>
                <a:t>: outlier data for insights</a:t>
              </a:r>
              <a:endParaRPr lang="en-US" sz="1400" kern="1200" dirty="0"/>
            </a:p>
          </p:txBody>
        </p:sp>
        <p:sp>
          <p:nvSpPr>
            <p:cNvPr id="10" name="Flowchart: Off-page Connector 9">
              <a:extLst>
                <a:ext uri="{FF2B5EF4-FFF2-40B4-BE49-F238E27FC236}">
                  <a16:creationId xmlns:a16="http://schemas.microsoft.com/office/drawing/2014/main" id="{FAB703B5-09FC-AE87-F4A5-5F1D10B85A47}"/>
                </a:ext>
              </a:extLst>
            </p:cNvPr>
            <p:cNvSpPr/>
            <p:nvPr/>
          </p:nvSpPr>
          <p:spPr>
            <a:xfrm>
              <a:off x="5536275" y="540650"/>
              <a:ext cx="1401726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REQUIREMENTS</a:t>
              </a:r>
              <a:endParaRPr lang="en-US" sz="1400" i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lowchart: Off-page Connector 11">
              <a:extLst>
                <a:ext uri="{FF2B5EF4-FFF2-40B4-BE49-F238E27FC236}">
                  <a16:creationId xmlns:a16="http://schemas.microsoft.com/office/drawing/2014/main" id="{DB6496D1-7259-C95F-5AD7-22F672B8DED4}"/>
                </a:ext>
              </a:extLst>
            </p:cNvPr>
            <p:cNvSpPr/>
            <p:nvPr/>
          </p:nvSpPr>
          <p:spPr>
            <a:xfrm>
              <a:off x="5657165" y="1827204"/>
              <a:ext cx="1128020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EXPLORATION</a:t>
              </a:r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67414609-25C0-0138-0288-D07979D82EBB}"/>
                </a:ext>
              </a:extLst>
            </p:cNvPr>
            <p:cNvSpPr/>
            <p:nvPr/>
          </p:nvSpPr>
          <p:spPr>
            <a:xfrm>
              <a:off x="5773754" y="3177654"/>
              <a:ext cx="926766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  <a:alpha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TRANS-FORMATION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4D4EF22B-1397-7190-FD06-DD1419FC3D6A}"/>
                </a:ext>
              </a:extLst>
            </p:cNvPr>
            <p:cNvSpPr/>
            <p:nvPr/>
          </p:nvSpPr>
          <p:spPr>
            <a:xfrm>
              <a:off x="5902052" y="4493166"/>
              <a:ext cx="638245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ANALYSIS</a:t>
              </a:r>
            </a:p>
          </p:txBody>
        </p:sp>
      </p:grpSp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1419957A-EF92-5780-E53D-61A1D0FA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107" y="192482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23" name="Graphic 22" descr="Statistics with solid fill">
            <a:extLst>
              <a:ext uri="{FF2B5EF4-FFF2-40B4-BE49-F238E27FC236}">
                <a16:creationId xmlns:a16="http://schemas.microsoft.com/office/drawing/2014/main" id="{3F110DE3-7890-7CD4-7C5B-762831EAD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6876" y="4816974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27" name="Graphic 26" descr="Magnifying glass with solid fill">
            <a:extLst>
              <a:ext uri="{FF2B5EF4-FFF2-40B4-BE49-F238E27FC236}">
                <a16:creationId xmlns:a16="http://schemas.microsoft.com/office/drawing/2014/main" id="{9B6DA9BA-A50A-7CEC-D80F-FA15A8429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6876" y="60632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29" name="Graphic 28" descr="Filter outline">
            <a:extLst>
              <a:ext uri="{FF2B5EF4-FFF2-40B4-BE49-F238E27FC236}">
                <a16:creationId xmlns:a16="http://schemas.microsoft.com/office/drawing/2014/main" id="{6C008AB6-048A-55DD-6C99-333E9A068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6600" y="346182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D44A9C-E53F-EF27-02C2-2D0CDA60934D}"/>
              </a:ext>
            </a:extLst>
          </p:cNvPr>
          <p:cNvSpPr txBox="1"/>
          <p:nvPr/>
        </p:nvSpPr>
        <p:spPr>
          <a:xfrm>
            <a:off x="5495268" y="311339"/>
            <a:ext cx="58645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6F6F6F">
                    <a:alpha val="42000"/>
                  </a:srgbClr>
                </a:solidFill>
              </a:rPr>
              <a:t>APPROACH TO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342961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3725A9-498D-01B7-A1FE-681497272698}"/>
              </a:ext>
            </a:extLst>
          </p:cNvPr>
          <p:cNvGrpSpPr/>
          <p:nvPr/>
        </p:nvGrpSpPr>
        <p:grpSpPr>
          <a:xfrm>
            <a:off x="4534316" y="515077"/>
            <a:ext cx="4076284" cy="6167732"/>
            <a:chOff x="4534316" y="515077"/>
            <a:chExt cx="4076284" cy="616773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E11AD7-3B4D-D992-43EF-5C8CEBBE9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4316" y="574449"/>
              <a:ext cx="4076284" cy="610836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01D555-6696-A4CF-1F8D-08656A9DE944}"/>
                </a:ext>
              </a:extLst>
            </p:cNvPr>
            <p:cNvSpPr/>
            <p:nvPr/>
          </p:nvSpPr>
          <p:spPr>
            <a:xfrm>
              <a:off x="5109521" y="515077"/>
              <a:ext cx="3248453" cy="2308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Number of US Disaster Declarations by State (1953 to 2023)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7882B9-857A-CCFE-79EC-68300311597E}"/>
                </a:ext>
              </a:extLst>
            </p:cNvPr>
            <p:cNvSpPr txBox="1"/>
            <p:nvPr/>
          </p:nvSpPr>
          <p:spPr>
            <a:xfrm>
              <a:off x="4755081" y="515077"/>
              <a:ext cx="134091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FIGURE 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D13FA32-26AC-A3D8-7E13-8B5A39AB1007}"/>
              </a:ext>
            </a:extLst>
          </p:cNvPr>
          <p:cNvSpPr txBox="1"/>
          <p:nvPr/>
        </p:nvSpPr>
        <p:spPr>
          <a:xfrm>
            <a:off x="-84224" y="36096"/>
            <a:ext cx="838200" cy="32470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20800" dirty="0">
                <a:solidFill>
                  <a:schemeClr val="bg1">
                    <a:lumMod val="85000"/>
                    <a:alpha val="60000"/>
                  </a:schemeClr>
                </a:solidFill>
              </a:rPr>
              <a:t>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3645378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FEMA Disaster Declaration Summaries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65,158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25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County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Disaster ID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name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date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type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Collection via iterative API calls 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(7 API calls due to 10,000 per call limit)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 and county level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70 years by declaration date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733978" y="4465246"/>
            <a:ext cx="3535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Listed unique states represented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Confirmed first/last datetime values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76DB5DE-FC6E-D915-1D74-32661FF009AF}"/>
              </a:ext>
            </a:extLst>
          </p:cNvPr>
          <p:cNvSpPr/>
          <p:nvPr/>
        </p:nvSpPr>
        <p:spPr>
          <a:xfrm>
            <a:off x="7543599" y="1659617"/>
            <a:ext cx="3810201" cy="923331"/>
          </a:xfrm>
          <a:prstGeom prst="wedgeRectCallout">
            <a:avLst>
              <a:gd name="adj1" fmla="val -36122"/>
              <a:gd name="adj2" fmla="val -10174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393939"/>
                </a:solidFill>
              </a:rPr>
              <a:t>Texas</a:t>
            </a:r>
            <a:r>
              <a:rPr lang="en-US" sz="1600" dirty="0">
                <a:solidFill>
                  <a:srgbClr val="393939"/>
                </a:solidFill>
              </a:rPr>
              <a:t> is a clear </a:t>
            </a:r>
            <a:r>
              <a:rPr lang="en-US" sz="1600" u="sng" dirty="0">
                <a:solidFill>
                  <a:srgbClr val="FF0000"/>
                </a:solidFill>
              </a:rPr>
              <a:t>outlier</a:t>
            </a:r>
            <a:r>
              <a:rPr lang="en-US" sz="1600" dirty="0">
                <a:solidFill>
                  <a:srgbClr val="393939"/>
                </a:solidFill>
              </a:rPr>
              <a:t> in number of disaster declarations</a:t>
            </a:r>
          </a:p>
          <a:p>
            <a:r>
              <a:rPr lang="en-US" sz="1400" i="1" dirty="0">
                <a:solidFill>
                  <a:srgbClr val="393939"/>
                </a:solidFill>
              </a:rPr>
              <a:t>(likely due to land area and gulf coast proximity)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56E6BF-39AC-36D5-4BE0-BA95A7441447}"/>
              </a:ext>
            </a:extLst>
          </p:cNvPr>
          <p:cNvSpPr txBox="1"/>
          <p:nvPr/>
        </p:nvSpPr>
        <p:spPr>
          <a:xfrm>
            <a:off x="8875095" y="3517111"/>
            <a:ext cx="296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During the past 70 years, Texas experienced over 5000 disaster declarations – twice as many as the next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6F9FF-EC17-DE77-2677-04B9695CBD69}"/>
              </a:ext>
            </a:extLst>
          </p:cNvPr>
          <p:cNvSpPr txBox="1"/>
          <p:nvPr/>
        </p:nvSpPr>
        <p:spPr>
          <a:xfrm>
            <a:off x="10497900" y="65191"/>
            <a:ext cx="1622961" cy="6001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</a:rPr>
              <a:t>What  the data set looked like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1)</a:t>
            </a:r>
          </a:p>
        </p:txBody>
      </p:sp>
    </p:spTree>
    <p:extLst>
      <p:ext uri="{BB962C8B-B14F-4D97-AF65-F5344CB8AC3E}">
        <p14:creationId xmlns:p14="http://schemas.microsoft.com/office/powerpoint/2010/main" val="2645666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E0336-C62C-9451-DB83-07B51ECF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2" y="783772"/>
            <a:ext cx="7331318" cy="5509674"/>
          </a:xfrm>
          <a:prstGeom prst="rect">
            <a:avLst/>
          </a:prstGeom>
        </p:spPr>
      </p:pic>
      <p:sp>
        <p:nvSpPr>
          <p:cNvPr id="25" name="Callout: Line with No Border 24">
            <a:extLst>
              <a:ext uri="{FF2B5EF4-FFF2-40B4-BE49-F238E27FC236}">
                <a16:creationId xmlns:a16="http://schemas.microsoft.com/office/drawing/2014/main" id="{2F1DCE73-C88B-3406-86AB-739A6B764B23}"/>
              </a:ext>
            </a:extLst>
          </p:cNvPr>
          <p:cNvSpPr/>
          <p:nvPr/>
        </p:nvSpPr>
        <p:spPr>
          <a:xfrm>
            <a:off x="1306394" y="3794179"/>
            <a:ext cx="1538406" cy="256383"/>
          </a:xfrm>
          <a:prstGeom prst="callout1">
            <a:avLst>
              <a:gd name="adj1" fmla="val 103909"/>
              <a:gd name="adj2" fmla="val 79498"/>
              <a:gd name="adj3" fmla="val 298867"/>
              <a:gd name="adj4" fmla="val 111293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393939"/>
                </a:solidFill>
              </a:rPr>
              <a:t>Hurricane Katrina </a:t>
            </a:r>
          </a:p>
        </p:txBody>
      </p:sp>
      <p:sp>
        <p:nvSpPr>
          <p:cNvPr id="26" name="Callout: Line with No Border 25">
            <a:extLst>
              <a:ext uri="{FF2B5EF4-FFF2-40B4-BE49-F238E27FC236}">
                <a16:creationId xmlns:a16="http://schemas.microsoft.com/office/drawing/2014/main" id="{E4C3A8C4-5159-6281-50A8-18F683EF9A8F}"/>
              </a:ext>
            </a:extLst>
          </p:cNvPr>
          <p:cNvSpPr/>
          <p:nvPr/>
        </p:nvSpPr>
        <p:spPr>
          <a:xfrm>
            <a:off x="7721600" y="5428905"/>
            <a:ext cx="883503" cy="190730"/>
          </a:xfrm>
          <a:prstGeom prst="callout1">
            <a:avLst>
              <a:gd name="adj1" fmla="val 83934"/>
              <a:gd name="adj2" fmla="val -105934"/>
              <a:gd name="adj3" fmla="val 79132"/>
              <a:gd name="adj4" fmla="val 348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393939"/>
                </a:solidFill>
              </a:rPr>
              <a:t>COVID-19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4E825-285D-519B-AC8E-5F03C7A0A354}"/>
              </a:ext>
            </a:extLst>
          </p:cNvPr>
          <p:cNvSpPr txBox="1"/>
          <p:nvPr/>
        </p:nvSpPr>
        <p:spPr>
          <a:xfrm>
            <a:off x="8163351" y="659013"/>
            <a:ext cx="3562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 by state and number of disasters shows </a:t>
            </a:r>
            <a:r>
              <a:rPr lang="en-US" b="1" dirty="0"/>
              <a:t>increasing number </a:t>
            </a:r>
            <a:r>
              <a:rPr lang="en-US" dirty="0"/>
              <a:t>of disaster declarations over time.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48698-D6D8-2B40-9FD4-A368EF8830A9}"/>
              </a:ext>
            </a:extLst>
          </p:cNvPr>
          <p:cNvGrpSpPr/>
          <p:nvPr/>
        </p:nvGrpSpPr>
        <p:grpSpPr>
          <a:xfrm>
            <a:off x="6096000" y="2206627"/>
            <a:ext cx="5448969" cy="2924173"/>
            <a:chOff x="6096000" y="2206627"/>
            <a:chExt cx="5448969" cy="29241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7CEC84-A3D5-F208-E707-7D7AFF5F4DC4}"/>
                </a:ext>
              </a:extLst>
            </p:cNvPr>
            <p:cNvGrpSpPr/>
            <p:nvPr/>
          </p:nvGrpSpPr>
          <p:grpSpPr>
            <a:xfrm>
              <a:off x="8163351" y="2206627"/>
              <a:ext cx="3381618" cy="2924173"/>
              <a:chOff x="8163351" y="2206627"/>
              <a:chExt cx="3381618" cy="292417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815E6AB-3978-40A1-26F9-81C81D475809}"/>
                  </a:ext>
                </a:extLst>
              </p:cNvPr>
              <p:cNvGrpSpPr/>
              <p:nvPr/>
            </p:nvGrpSpPr>
            <p:grpSpPr>
              <a:xfrm>
                <a:off x="8163351" y="2206627"/>
                <a:ext cx="3381618" cy="2924173"/>
                <a:chOff x="8166100" y="2394973"/>
                <a:chExt cx="3381618" cy="2924173"/>
              </a:xfrm>
            </p:grpSpPr>
            <p:sp>
              <p:nvSpPr>
                <p:cNvPr id="8" name="Callout: Line with No Border 7">
                  <a:extLst>
                    <a:ext uri="{FF2B5EF4-FFF2-40B4-BE49-F238E27FC236}">
                      <a16:creationId xmlns:a16="http://schemas.microsoft.com/office/drawing/2014/main" id="{E446BC45-3AD7-1587-A456-00473F6A50EA}"/>
                    </a:ext>
                  </a:extLst>
                </p:cNvPr>
                <p:cNvSpPr/>
                <p:nvPr/>
              </p:nvSpPr>
              <p:spPr>
                <a:xfrm>
                  <a:off x="8166100" y="2394973"/>
                  <a:ext cx="3381618" cy="2924173"/>
                </a:xfrm>
                <a:prstGeom prst="callout1">
                  <a:avLst>
                    <a:gd name="adj1" fmla="val 53585"/>
                    <a:gd name="adj2" fmla="val -5063"/>
                    <a:gd name="adj3" fmla="val 52959"/>
                    <a:gd name="adj4" fmla="val -6417"/>
                  </a:avLst>
                </a:prstGeom>
                <a:solidFill>
                  <a:schemeClr val="bg1"/>
                </a:solidFill>
                <a:ln w="3175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>
                    <a:spcAft>
                      <a:spcPts val="600"/>
                    </a:spcAft>
                  </a:pPr>
                  <a:r>
                    <a:rPr lang="en-US" sz="1200" dirty="0">
                      <a:solidFill>
                        <a:srgbClr val="393939"/>
                      </a:solidFill>
                    </a:rPr>
                    <a:t>TX communities devastated by </a:t>
                  </a:r>
                  <a:r>
                    <a:rPr lang="en-US" sz="1200" b="1" dirty="0">
                      <a:solidFill>
                        <a:srgbClr val="393939"/>
                      </a:solidFill>
                    </a:rPr>
                    <a:t>Hurricane Rita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F845E9EC-1F22-3994-7D7E-1016814AB2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18506" y="2661871"/>
                  <a:ext cx="3076806" cy="2530077"/>
                </a:xfrm>
                <a:prstGeom prst="rect">
                  <a:avLst/>
                </a:prstGeom>
                <a:ln>
                  <a:noFill/>
                </a:ln>
                <a:effectLst>
                  <a:softEdge rad="25400"/>
                </a:effectLst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7AFAC3-CA61-A15A-2CEB-DF2D1FFCFFB6}"/>
                  </a:ext>
                </a:extLst>
              </p:cNvPr>
              <p:cNvSpPr txBox="1"/>
              <p:nvPr/>
            </p:nvSpPr>
            <p:spPr>
              <a:xfrm>
                <a:off x="10312401" y="4697870"/>
                <a:ext cx="1041400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00" dirty="0">
                    <a:solidFill>
                      <a:schemeClr val="bg1"/>
                    </a:solidFill>
                  </a:rPr>
                  <a:t>SOURCE: PBS</a:t>
                </a:r>
              </a:p>
            </p:txBody>
          </p: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DF7F262-9969-7F87-2F0C-3C6355D2B52B}"/>
                </a:ext>
              </a:extLst>
            </p:cNvPr>
            <p:cNvCxnSpPr/>
            <p:nvPr/>
          </p:nvCxnSpPr>
          <p:spPr>
            <a:xfrm flipH="1">
              <a:off x="6096000" y="3794179"/>
              <a:ext cx="1920240" cy="732101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6D4783-B9F7-2854-E0E3-7F97ABEAA525}"/>
              </a:ext>
            </a:extLst>
          </p:cNvPr>
          <p:cNvSpPr txBox="1"/>
          <p:nvPr/>
        </p:nvSpPr>
        <p:spPr>
          <a:xfrm>
            <a:off x="466484" y="729316"/>
            <a:ext cx="1340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FIGURE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47F7A9-ABAE-C7C0-6ADE-62D701B95984}"/>
              </a:ext>
            </a:extLst>
          </p:cNvPr>
          <p:cNvSpPr/>
          <p:nvPr/>
        </p:nvSpPr>
        <p:spPr>
          <a:xfrm>
            <a:off x="2075597" y="767883"/>
            <a:ext cx="4393352" cy="1536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Number of Disaster Declarations by Year and State (1953 to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4225CB-6DFC-EE98-41EE-4C4DD69A12E0}"/>
              </a:ext>
            </a:extLst>
          </p:cNvPr>
          <p:cNvSpPr txBox="1"/>
          <p:nvPr/>
        </p:nvSpPr>
        <p:spPr>
          <a:xfrm>
            <a:off x="10497900" y="65191"/>
            <a:ext cx="1622961" cy="6001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</a:rPr>
              <a:t>What  the data set looked like</a:t>
            </a:r>
          </a:p>
        </p:txBody>
      </p:sp>
    </p:spTree>
    <p:extLst>
      <p:ext uri="{BB962C8B-B14F-4D97-AF65-F5344CB8AC3E}">
        <p14:creationId xmlns:p14="http://schemas.microsoft.com/office/powerpoint/2010/main" val="6873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79B516-07E0-354D-D2CA-748C3D18B2C4}"/>
              </a:ext>
            </a:extLst>
          </p:cNvPr>
          <p:cNvSpPr txBox="1"/>
          <p:nvPr/>
        </p:nvSpPr>
        <p:spPr>
          <a:xfrm>
            <a:off x="-128713" y="24063"/>
            <a:ext cx="838200" cy="32470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20800" dirty="0">
                <a:solidFill>
                  <a:schemeClr val="bg1">
                    <a:lumMod val="85000"/>
                    <a:alpha val="56000"/>
                  </a:schemeClr>
                </a:solidFill>
              </a:rPr>
              <a:t>2</a:t>
            </a:r>
            <a:endParaRPr lang="en-US" sz="14400" dirty="0">
              <a:solidFill>
                <a:schemeClr val="bg1">
                  <a:lumMod val="85000"/>
                  <a:alpha val="56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2)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5070928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FEMA Public Assistance Funded Project Details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790406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22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County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Disaster ID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name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year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Incident type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Damage category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amount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size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Collection via iterative API calls 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(</a:t>
            </a:r>
            <a:r>
              <a:rPr lang="en-US" sz="1200" b="1" i="1" dirty="0"/>
              <a:t>80</a:t>
            </a:r>
            <a:r>
              <a:rPr lang="en-US" sz="1200" dirty="0"/>
              <a:t> API calls due to 10,000/call limit)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State-level (county data missing)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70 years by declaration date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b="1" dirty="0"/>
              <a:t>Final </a:t>
            </a:r>
            <a:r>
              <a:rPr lang="en-US" sz="1200" b="1" dirty="0" err="1"/>
              <a:t>Dataframe</a:t>
            </a:r>
            <a:r>
              <a:rPr lang="en-US" sz="1200" b="1" dirty="0"/>
              <a:t>: 792,938 x 14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3895968" y="869528"/>
            <a:ext cx="3633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unique years and states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Cleaning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non-material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County columns (high N/A count)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Converted Project Amount to billion USD</a:t>
            </a:r>
          </a:p>
          <a:p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5435E-F36E-6EDD-4B27-6A4FC3CD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183" y="284101"/>
            <a:ext cx="4814886" cy="405374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834C1A2-AE27-F5DF-6363-AA9A9C915CAC}"/>
              </a:ext>
            </a:extLst>
          </p:cNvPr>
          <p:cNvGrpSpPr/>
          <p:nvPr/>
        </p:nvGrpSpPr>
        <p:grpSpPr>
          <a:xfrm>
            <a:off x="7684299" y="4435204"/>
            <a:ext cx="4231634" cy="2144874"/>
            <a:chOff x="7240803" y="3495831"/>
            <a:chExt cx="4231634" cy="214487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AE6D5B2-0EA3-AC0A-5BED-7BB2E8E6A3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996"/>
            <a:stretch/>
          </p:blipFill>
          <p:spPr>
            <a:xfrm>
              <a:off x="7240803" y="3495831"/>
              <a:ext cx="4231634" cy="214487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5205B6-C64D-C6EA-44F6-E7B2005679AA}"/>
                </a:ext>
              </a:extLst>
            </p:cNvPr>
            <p:cNvSpPr txBox="1"/>
            <p:nvPr/>
          </p:nvSpPr>
          <p:spPr>
            <a:xfrm rot="16200000">
              <a:off x="9214811" y="4600736"/>
              <a:ext cx="11024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Puerto Rico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24C288-44B7-5D81-5E1A-CD8719066A50}"/>
                </a:ext>
              </a:extLst>
            </p:cNvPr>
            <p:cNvSpPr txBox="1"/>
            <p:nvPr/>
          </p:nvSpPr>
          <p:spPr>
            <a:xfrm rot="16200000">
              <a:off x="9872470" y="4600736"/>
              <a:ext cx="110242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Texas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7226E6-6454-A421-DEDE-E27A2F8091DD}"/>
                </a:ext>
              </a:extLst>
            </p:cNvPr>
            <p:cNvSpPr txBox="1"/>
            <p:nvPr/>
          </p:nvSpPr>
          <p:spPr>
            <a:xfrm rot="16200000">
              <a:off x="8676979" y="4672312"/>
              <a:ext cx="959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New York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03A0207-0ECD-8BF8-DE04-C52088E221D2}"/>
                </a:ext>
              </a:extLst>
            </p:cNvPr>
            <p:cNvSpPr txBox="1"/>
            <p:nvPr/>
          </p:nvSpPr>
          <p:spPr>
            <a:xfrm rot="16200000">
              <a:off x="8093550" y="4672313"/>
              <a:ext cx="9592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Louisiana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ACE07D-04E4-9A0D-43E1-3B02E8C7D472}"/>
                </a:ext>
              </a:extLst>
            </p:cNvPr>
            <p:cNvSpPr txBox="1"/>
            <p:nvPr/>
          </p:nvSpPr>
          <p:spPr>
            <a:xfrm rot="16200000">
              <a:off x="7526368" y="4980721"/>
              <a:ext cx="7783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Colorado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75184B-4D1C-9E12-54A8-802097BC3146}"/>
                </a:ext>
              </a:extLst>
            </p:cNvPr>
            <p:cNvSpPr txBox="1"/>
            <p:nvPr/>
          </p:nvSpPr>
          <p:spPr>
            <a:xfrm rot="16200000">
              <a:off x="10420318" y="4794536"/>
              <a:ext cx="11506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US Virgin Islands</a:t>
              </a:r>
            </a:p>
          </p:txBody>
        </p:sp>
      </p:grp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1849119-45CF-BCA2-45A0-DC5A5A22B35F}"/>
              </a:ext>
            </a:extLst>
          </p:cNvPr>
          <p:cNvGraphicFramePr>
            <a:graphicFrameLocks noGrp="1"/>
          </p:cNvGraphicFramePr>
          <p:nvPr/>
        </p:nvGraphicFramePr>
        <p:xfrm>
          <a:off x="3982900" y="4896595"/>
          <a:ext cx="3648376" cy="167640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327876">
                  <a:extLst>
                    <a:ext uri="{9D8B030D-6E8A-4147-A177-3AD203B41FA5}">
                      <a16:colId xmlns:a16="http://schemas.microsoft.com/office/drawing/2014/main" val="3959441262"/>
                    </a:ext>
                  </a:extLst>
                </a:gridCol>
                <a:gridCol w="1596304">
                  <a:extLst>
                    <a:ext uri="{9D8B030D-6E8A-4147-A177-3AD203B41FA5}">
                      <a16:colId xmlns:a16="http://schemas.microsoft.com/office/drawing/2014/main" val="781544289"/>
                    </a:ext>
                  </a:extLst>
                </a:gridCol>
                <a:gridCol w="499559">
                  <a:extLst>
                    <a:ext uri="{9D8B030D-6E8A-4147-A177-3AD203B41FA5}">
                      <a16:colId xmlns:a16="http://schemas.microsoft.com/office/drawing/2014/main" val="633856370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3393397162"/>
                    </a:ext>
                  </a:extLst>
                </a:gridCol>
                <a:gridCol w="669052">
                  <a:extLst>
                    <a:ext uri="{9D8B030D-6E8A-4147-A177-3AD203B41FA5}">
                      <a16:colId xmlns:a16="http://schemas.microsoft.com/office/drawing/2014/main" val="4634983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Year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Disaster Asst. Project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Project Amt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Disaster No.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A3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Disaster Asst.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A3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6326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TX Covid-19 Response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9.8B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4485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14.7B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069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PR Hurricane Response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6.1B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4339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$33.8B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8986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PR Hurricane Response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2.5B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4339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$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33.8B</a:t>
                      </a: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ptos" panose="02110004020202020204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25948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NY Covid-19 Response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1.7B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4480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14.1B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38207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2017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PR Hurricane Response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1.5B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4339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$</a:t>
                      </a:r>
                      <a:r>
                        <a:rPr lang="en-US" sz="1000" dirty="0" err="1"/>
                        <a:t>33.8B</a:t>
                      </a:r>
                      <a:endParaRPr lang="en-US" sz="1000" dirty="0"/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63344"/>
                  </a:ext>
                </a:extLst>
              </a:tr>
            </a:tbl>
          </a:graphicData>
        </a:graphic>
      </p:graphicFrame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AB72E93-9186-91EF-539B-EB0BEC161077}"/>
              </a:ext>
            </a:extLst>
          </p:cNvPr>
          <p:cNvSpPr/>
          <p:nvPr/>
        </p:nvSpPr>
        <p:spPr>
          <a:xfrm>
            <a:off x="4047959" y="3904363"/>
            <a:ext cx="1938149" cy="544010"/>
          </a:xfrm>
          <a:prstGeom prst="wedgeRectCallout">
            <a:avLst>
              <a:gd name="adj1" fmla="val 29944"/>
              <a:gd name="adj2" fmla="val 8782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7150"/>
            <a:r>
              <a:rPr lang="en-US" sz="1400" b="1" dirty="0">
                <a:solidFill>
                  <a:srgbClr val="393939"/>
                </a:solidFill>
              </a:rPr>
              <a:t>Each disaster </a:t>
            </a:r>
            <a:r>
              <a:rPr lang="en-US" sz="1400" dirty="0">
                <a:solidFill>
                  <a:srgbClr val="393939"/>
                </a:solidFill>
              </a:rPr>
              <a:t>may have many projects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DA1522-FAD6-E07F-7D62-B84FA2ADD1D3}"/>
              </a:ext>
            </a:extLst>
          </p:cNvPr>
          <p:cNvSpPr txBox="1"/>
          <p:nvPr/>
        </p:nvSpPr>
        <p:spPr>
          <a:xfrm>
            <a:off x="3948991" y="4660690"/>
            <a:ext cx="24072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TABLE 1. TOP 5 BY PROJECT AMOUNT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3EF487CE-C961-8FA3-C6F4-18A4DE39570F}"/>
              </a:ext>
            </a:extLst>
          </p:cNvPr>
          <p:cNvSpPr/>
          <p:nvPr/>
        </p:nvSpPr>
        <p:spPr>
          <a:xfrm>
            <a:off x="6096000" y="3867484"/>
            <a:ext cx="1449166" cy="617767"/>
          </a:xfrm>
          <a:prstGeom prst="wedgeRectCallout">
            <a:avLst>
              <a:gd name="adj1" fmla="val 67065"/>
              <a:gd name="adj2" fmla="val 49589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57150"/>
            <a:r>
              <a:rPr lang="en-US" sz="1400" b="1" dirty="0">
                <a:solidFill>
                  <a:srgbClr val="393939"/>
                </a:solidFill>
              </a:rPr>
              <a:t>Each state </a:t>
            </a:r>
            <a:r>
              <a:rPr lang="en-US" sz="1400" dirty="0">
                <a:solidFill>
                  <a:srgbClr val="393939"/>
                </a:solidFill>
              </a:rPr>
              <a:t>has many projects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1E839F-1629-15A6-9C2C-CC27C2FFFDDD}"/>
              </a:ext>
            </a:extLst>
          </p:cNvPr>
          <p:cNvSpPr txBox="1"/>
          <p:nvPr/>
        </p:nvSpPr>
        <p:spPr>
          <a:xfrm>
            <a:off x="7565451" y="277714"/>
            <a:ext cx="1340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FIGURE 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B997787-CB83-C4C9-8887-A7F53F33A158}"/>
              </a:ext>
            </a:extLst>
          </p:cNvPr>
          <p:cNvSpPr txBox="1"/>
          <p:nvPr/>
        </p:nvSpPr>
        <p:spPr>
          <a:xfrm>
            <a:off x="7937831" y="4289833"/>
            <a:ext cx="1340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FIGURE 4</a:t>
            </a:r>
          </a:p>
        </p:txBody>
      </p:sp>
      <p:sp>
        <p:nvSpPr>
          <p:cNvPr id="8" name="Callout: Line with No Border 7">
            <a:extLst>
              <a:ext uri="{FF2B5EF4-FFF2-40B4-BE49-F238E27FC236}">
                <a16:creationId xmlns:a16="http://schemas.microsoft.com/office/drawing/2014/main" id="{AA679149-A8EB-A215-07AD-244E398EA2B2}"/>
              </a:ext>
            </a:extLst>
          </p:cNvPr>
          <p:cNvSpPr/>
          <p:nvPr/>
        </p:nvSpPr>
        <p:spPr>
          <a:xfrm>
            <a:off x="7754659" y="2854820"/>
            <a:ext cx="829909" cy="224816"/>
          </a:xfrm>
          <a:prstGeom prst="callout1">
            <a:avLst>
              <a:gd name="adj1" fmla="val 192765"/>
              <a:gd name="adj2" fmla="val 126928"/>
              <a:gd name="adj3" fmla="val 124596"/>
              <a:gd name="adj4" fmla="val 70491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200" b="1" dirty="0">
                <a:solidFill>
                  <a:srgbClr val="393939"/>
                </a:solidFill>
              </a:rPr>
              <a:t>Hurricane Rita (TX)</a:t>
            </a:r>
          </a:p>
        </p:txBody>
      </p:sp>
      <p:sp>
        <p:nvSpPr>
          <p:cNvPr id="13" name="Callout: Line with No Border 12">
            <a:extLst>
              <a:ext uri="{FF2B5EF4-FFF2-40B4-BE49-F238E27FC236}">
                <a16:creationId xmlns:a16="http://schemas.microsoft.com/office/drawing/2014/main" id="{F879B733-A353-1E66-A209-DAD7ED29F17C}"/>
              </a:ext>
            </a:extLst>
          </p:cNvPr>
          <p:cNvSpPr/>
          <p:nvPr/>
        </p:nvSpPr>
        <p:spPr>
          <a:xfrm>
            <a:off x="8482132" y="663967"/>
            <a:ext cx="1848499" cy="224816"/>
          </a:xfrm>
          <a:prstGeom prst="callout1">
            <a:avLst>
              <a:gd name="adj1" fmla="val 243832"/>
              <a:gd name="adj2" fmla="val 142840"/>
              <a:gd name="adj3" fmla="val 50705"/>
              <a:gd name="adj4" fmla="val 100400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 b="1" dirty="0">
                <a:solidFill>
                  <a:srgbClr val="393939"/>
                </a:solidFill>
              </a:rPr>
              <a:t>COVID-19 TX Recovery (TX)</a:t>
            </a:r>
          </a:p>
        </p:txBody>
      </p:sp>
      <p:sp>
        <p:nvSpPr>
          <p:cNvPr id="24" name="Callout: Line with No Border 23">
            <a:extLst>
              <a:ext uri="{FF2B5EF4-FFF2-40B4-BE49-F238E27FC236}">
                <a16:creationId xmlns:a16="http://schemas.microsoft.com/office/drawing/2014/main" id="{95CBFB51-E053-FB1E-B0F9-18129AEBC8F6}"/>
              </a:ext>
            </a:extLst>
          </p:cNvPr>
          <p:cNvSpPr/>
          <p:nvPr/>
        </p:nvSpPr>
        <p:spPr>
          <a:xfrm>
            <a:off x="8736968" y="1256088"/>
            <a:ext cx="1722341" cy="224816"/>
          </a:xfrm>
          <a:prstGeom prst="callout1">
            <a:avLst>
              <a:gd name="adj1" fmla="val 232986"/>
              <a:gd name="adj2" fmla="val 140732"/>
              <a:gd name="adj3" fmla="val 50705"/>
              <a:gd name="adj4" fmla="val 100400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 b="1" dirty="0">
                <a:solidFill>
                  <a:srgbClr val="393939"/>
                </a:solidFill>
              </a:rPr>
              <a:t>COVID-19 Recovery (NY)</a:t>
            </a:r>
          </a:p>
        </p:txBody>
      </p:sp>
      <p:sp>
        <p:nvSpPr>
          <p:cNvPr id="25" name="Callout: Line with No Border 24">
            <a:extLst>
              <a:ext uri="{FF2B5EF4-FFF2-40B4-BE49-F238E27FC236}">
                <a16:creationId xmlns:a16="http://schemas.microsoft.com/office/drawing/2014/main" id="{E013AAB1-9FD6-6348-BCBA-D8588D9E2ECC}"/>
              </a:ext>
            </a:extLst>
          </p:cNvPr>
          <p:cNvSpPr/>
          <p:nvPr/>
        </p:nvSpPr>
        <p:spPr>
          <a:xfrm>
            <a:off x="8401731" y="1807063"/>
            <a:ext cx="1476119" cy="345710"/>
          </a:xfrm>
          <a:prstGeom prst="callout1">
            <a:avLst>
              <a:gd name="adj1" fmla="val 221966"/>
              <a:gd name="adj2" fmla="val 154497"/>
              <a:gd name="adj3" fmla="val 50705"/>
              <a:gd name="adj4" fmla="val 100400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en-US" sz="1200" b="1" dirty="0">
                <a:solidFill>
                  <a:srgbClr val="393939"/>
                </a:solidFill>
              </a:rPr>
              <a:t>Hurricane Irma &amp; Hurricane Maria (PR)</a:t>
            </a:r>
          </a:p>
        </p:txBody>
      </p:sp>
      <p:sp>
        <p:nvSpPr>
          <p:cNvPr id="32" name="Callout: Line with No Border 31">
            <a:extLst>
              <a:ext uri="{FF2B5EF4-FFF2-40B4-BE49-F238E27FC236}">
                <a16:creationId xmlns:a16="http://schemas.microsoft.com/office/drawing/2014/main" id="{9BE157C0-CCF2-E9D2-23DD-F43DEBE25741}"/>
              </a:ext>
            </a:extLst>
          </p:cNvPr>
          <p:cNvSpPr/>
          <p:nvPr/>
        </p:nvSpPr>
        <p:spPr>
          <a:xfrm>
            <a:off x="7930262" y="2432359"/>
            <a:ext cx="1476119" cy="258742"/>
          </a:xfrm>
          <a:prstGeom prst="callout1">
            <a:avLst>
              <a:gd name="adj1" fmla="val 236250"/>
              <a:gd name="adj2" fmla="val 132366"/>
              <a:gd name="adj3" fmla="val 56973"/>
              <a:gd name="adj4" fmla="val 98952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sz="1200" b="1" dirty="0">
                <a:solidFill>
                  <a:srgbClr val="393939"/>
                </a:solidFill>
              </a:rPr>
              <a:t>Hurricane Sandy (NY)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444E21-630A-7765-EC99-838C6FDA807C}"/>
              </a:ext>
            </a:extLst>
          </p:cNvPr>
          <p:cNvSpPr txBox="1"/>
          <p:nvPr/>
        </p:nvSpPr>
        <p:spPr>
          <a:xfrm>
            <a:off x="8906370" y="46748"/>
            <a:ext cx="3344266" cy="3231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</a:rPr>
              <a:t>What  the data set looked like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CFD21-385E-EDA6-6786-7C521CE76F18}"/>
              </a:ext>
            </a:extLst>
          </p:cNvPr>
          <p:cNvSpPr/>
          <p:nvPr/>
        </p:nvSpPr>
        <p:spPr>
          <a:xfrm>
            <a:off x="8235910" y="322568"/>
            <a:ext cx="3574472" cy="1871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FEMA Disaster Project Assistance by Year</a:t>
            </a:r>
          </a:p>
        </p:txBody>
      </p:sp>
    </p:spTree>
    <p:extLst>
      <p:ext uri="{BB962C8B-B14F-4D97-AF65-F5344CB8AC3E}">
        <p14:creationId xmlns:p14="http://schemas.microsoft.com/office/powerpoint/2010/main" val="251322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205CC85-689D-6697-686F-D1FD90FBF8EC}"/>
              </a:ext>
            </a:extLst>
          </p:cNvPr>
          <p:cNvGrpSpPr/>
          <p:nvPr/>
        </p:nvGrpSpPr>
        <p:grpSpPr>
          <a:xfrm>
            <a:off x="759267" y="955426"/>
            <a:ext cx="8510053" cy="4932271"/>
            <a:chOff x="759267" y="955426"/>
            <a:chExt cx="8510053" cy="49322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4242C2-E7C4-C2E9-FE33-D05857B27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9267" y="1001146"/>
              <a:ext cx="8510053" cy="4886551"/>
            </a:xfrm>
            <a:prstGeom prst="rect">
              <a:avLst/>
            </a:prstGeom>
            <a:solidFill>
              <a:srgbClr val="196B24"/>
            </a:solidFill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DAD5570-EA4A-9A05-8859-7897CC883354}"/>
                </a:ext>
              </a:extLst>
            </p:cNvPr>
            <p:cNvSpPr txBox="1"/>
            <p:nvPr/>
          </p:nvSpPr>
          <p:spPr>
            <a:xfrm>
              <a:off x="1208179" y="955426"/>
              <a:ext cx="1340919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FIGURE 5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2)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EADC2F9-B293-FD7B-0714-14074741BB43}"/>
              </a:ext>
            </a:extLst>
          </p:cNvPr>
          <p:cNvSpPr/>
          <p:nvPr/>
        </p:nvSpPr>
        <p:spPr>
          <a:xfrm>
            <a:off x="2922681" y="1487147"/>
            <a:ext cx="2967726" cy="924605"/>
          </a:xfrm>
          <a:prstGeom prst="wedgeRectCallout">
            <a:avLst>
              <a:gd name="adj1" fmla="val 69014"/>
              <a:gd name="adj2" fmla="val 3960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Reflects disaster recovery assistance from </a:t>
            </a:r>
            <a:r>
              <a:rPr lang="en-US" sz="1600" b="1" dirty="0">
                <a:solidFill>
                  <a:schemeClr val="tx1"/>
                </a:solidFill>
              </a:rPr>
              <a:t>9/11 Attacks </a:t>
            </a:r>
            <a:r>
              <a:rPr lang="en-US" sz="1600" dirty="0">
                <a:solidFill>
                  <a:schemeClr val="tx1"/>
                </a:solidFill>
              </a:rPr>
              <a:t>(2001) </a:t>
            </a:r>
            <a:r>
              <a:rPr lang="en-US" sz="1600" b="1" dirty="0">
                <a:solidFill>
                  <a:schemeClr val="tx1"/>
                </a:solidFill>
              </a:rPr>
              <a:t>Hurricane Sandy</a:t>
            </a:r>
            <a:r>
              <a:rPr lang="en-US" sz="1600" dirty="0">
                <a:solidFill>
                  <a:schemeClr val="tx1"/>
                </a:solidFill>
              </a:rPr>
              <a:t> (2005)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0A3464A-30C4-DA68-46E1-751026487D8E}"/>
              </a:ext>
            </a:extLst>
          </p:cNvPr>
          <p:cNvSpPr/>
          <p:nvPr/>
        </p:nvSpPr>
        <p:spPr>
          <a:xfrm>
            <a:off x="8074416" y="690736"/>
            <a:ext cx="3812784" cy="924605"/>
          </a:xfrm>
          <a:prstGeom prst="wedgeRectCallout">
            <a:avLst>
              <a:gd name="adj1" fmla="val -64745"/>
              <a:gd name="adj2" fmla="val 4554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Reflects historic catagory 4+ hurricanes (</a:t>
            </a:r>
            <a:r>
              <a:rPr lang="en-US" sz="1600" b="1" dirty="0">
                <a:solidFill>
                  <a:schemeClr val="tx1"/>
                </a:solidFill>
              </a:rPr>
              <a:t>Hurricane Irma </a:t>
            </a:r>
            <a:r>
              <a:rPr lang="en-US" sz="1600" dirty="0">
                <a:solidFill>
                  <a:schemeClr val="tx1"/>
                </a:solidFill>
              </a:rPr>
              <a:t>and </a:t>
            </a:r>
            <a:r>
              <a:rPr lang="en-US" sz="1600" b="1" dirty="0">
                <a:solidFill>
                  <a:schemeClr val="tx1"/>
                </a:solidFill>
              </a:rPr>
              <a:t>Hurricane Maria</a:t>
            </a:r>
            <a:r>
              <a:rPr lang="en-US" sz="1600" dirty="0">
                <a:solidFill>
                  <a:schemeClr val="tx1"/>
                </a:solidFill>
              </a:rPr>
              <a:t>), both occurring September 2017</a:t>
            </a:r>
            <a:endParaRPr lang="en-US" sz="1400" i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2CF35-5EA0-5FB3-E0C5-628A80BB96C2}"/>
              </a:ext>
            </a:extLst>
          </p:cNvPr>
          <p:cNvSpPr txBox="1"/>
          <p:nvPr/>
        </p:nvSpPr>
        <p:spPr>
          <a:xfrm>
            <a:off x="9444789" y="2411752"/>
            <a:ext cx="25714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Over the past 30 years, may of the states receiving outsized funding have been coastal states, begging the question: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 amount driven greater hurricane damage?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Project amount driven by higher populations among costal states?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1BF3-B415-5AEB-D9A4-25DA2AF161E3}"/>
              </a:ext>
            </a:extLst>
          </p:cNvPr>
          <p:cNvSpPr txBox="1"/>
          <p:nvPr/>
        </p:nvSpPr>
        <p:spPr>
          <a:xfrm>
            <a:off x="10497900" y="65191"/>
            <a:ext cx="1622961" cy="6001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</a:rPr>
              <a:t>What  the data set looked like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22437A-69A3-4482-359F-644DECE7B2A2}"/>
              </a:ext>
            </a:extLst>
          </p:cNvPr>
          <p:cNvSpPr/>
          <p:nvPr/>
        </p:nvSpPr>
        <p:spPr>
          <a:xfrm>
            <a:off x="2922680" y="876854"/>
            <a:ext cx="4543006" cy="299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>
                <a:solidFill>
                  <a:schemeClr val="tx1"/>
                </a:solidFill>
              </a:rPr>
              <a:t>FEMA Disaster Project Assistance (1998 to 2024), Total by State</a:t>
            </a:r>
          </a:p>
        </p:txBody>
      </p:sp>
    </p:spTree>
    <p:extLst>
      <p:ext uri="{BB962C8B-B14F-4D97-AF65-F5344CB8AC3E}">
        <p14:creationId xmlns:p14="http://schemas.microsoft.com/office/powerpoint/2010/main" val="1946188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99F6A6-954D-17DD-AA51-3060AC1A1EEA}"/>
              </a:ext>
            </a:extLst>
          </p:cNvPr>
          <p:cNvSpPr txBox="1"/>
          <p:nvPr/>
        </p:nvSpPr>
        <p:spPr>
          <a:xfrm>
            <a:off x="-212937" y="12031"/>
            <a:ext cx="838200" cy="324704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20800" dirty="0">
                <a:solidFill>
                  <a:schemeClr val="bg1">
                    <a:lumMod val="85000"/>
                    <a:alpha val="56000"/>
                  </a:schemeClr>
                </a:solidFill>
              </a:rPr>
              <a:t>3</a:t>
            </a:r>
            <a:endParaRPr lang="en-US" sz="14400" dirty="0">
              <a:solidFill>
                <a:schemeClr val="bg1">
                  <a:lumMod val="85000"/>
                  <a:alpha val="56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3)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1"/>
            <a:ext cx="2929055" cy="3826651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National Center for Disease Control National Outbreak Reporting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59736 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21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Year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Month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Hospitalization count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Death count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illnesses</a:t>
            </a:r>
          </a:p>
          <a:p>
            <a:pPr marL="2286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Ingested .</a:t>
            </a:r>
            <a:r>
              <a:rPr lang="en-US" sz="1200" dirty="0" err="1"/>
              <a:t>xlxs</a:t>
            </a:r>
            <a:r>
              <a:rPr lang="en-US" sz="1200" dirty="0"/>
              <a:t> file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State-level records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Monthly records (1971 to 2023)</a:t>
            </a:r>
            <a:endParaRPr lang="en-US" dirty="0">
              <a:solidFill>
                <a:srgbClr val="FF0000"/>
              </a:solidFill>
            </a:endParaRP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838200" y="4610423"/>
            <a:ext cx="36334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</a:t>
            </a:r>
            <a:r>
              <a:rPr lang="en-US" sz="1200" dirty="0" err="1"/>
              <a:t>datashape</a:t>
            </a:r>
            <a:endParaRPr lang="en-US" sz="1200" dirty="0"/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Cleaning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non-material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AA4BF8-54BA-3257-7D5C-8EF982126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63692" y="2179466"/>
            <a:ext cx="5226032" cy="3777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D76E42-840D-CC73-FDBD-FC1E32A77617}"/>
              </a:ext>
            </a:extLst>
          </p:cNvPr>
          <p:cNvSpPr txBox="1"/>
          <p:nvPr/>
        </p:nvSpPr>
        <p:spPr>
          <a:xfrm>
            <a:off x="4755081" y="2179466"/>
            <a:ext cx="1340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FIGURE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898D29-7054-C2B5-B47D-67923277BA24}"/>
              </a:ext>
            </a:extLst>
          </p:cNvPr>
          <p:cNvSpPr txBox="1"/>
          <p:nvPr/>
        </p:nvSpPr>
        <p:spPr>
          <a:xfrm>
            <a:off x="9786161" y="4387772"/>
            <a:ext cx="21590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Publicly accessible national health data was available only at low geospatial resolution due to privacy protections.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81E1-8F93-329F-D939-897F8C3F8679}"/>
              </a:ext>
            </a:extLst>
          </p:cNvPr>
          <p:cNvSpPr txBox="1"/>
          <p:nvPr/>
        </p:nvSpPr>
        <p:spPr>
          <a:xfrm>
            <a:off x="10497900" y="65191"/>
            <a:ext cx="1622961" cy="6001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alpha val="60000"/>
                  </a:schemeClr>
                </a:solidFill>
              </a:rPr>
              <a:t>What  the data set looked like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C5D4E9F-710E-98B8-0B9F-48887403BB19}"/>
              </a:ext>
            </a:extLst>
          </p:cNvPr>
          <p:cNvSpPr/>
          <p:nvPr/>
        </p:nvSpPr>
        <p:spPr>
          <a:xfrm>
            <a:off x="8716227" y="1038948"/>
            <a:ext cx="2929055" cy="1013510"/>
          </a:xfrm>
          <a:prstGeom prst="wedgeRectCallout">
            <a:avLst>
              <a:gd name="adj1" fmla="val -36122"/>
              <a:gd name="adj2" fmla="val 104034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i="1" dirty="0">
                <a:solidFill>
                  <a:srgbClr val="393939"/>
                </a:solidFill>
              </a:rPr>
              <a:t>Loss of overall data resolution when comparing county-level disaster with state-level public health data</a:t>
            </a:r>
            <a:endParaRPr lang="en-US" sz="1400" i="1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19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2415</Words>
  <Application>Microsoft Office PowerPoint</Application>
  <PresentationFormat>Widescreen</PresentationFormat>
  <Paragraphs>381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-apple-system</vt:lpstr>
      <vt:lpstr>Aptos</vt:lpstr>
      <vt:lpstr>Aptos Display</vt:lpstr>
      <vt:lpstr>Arial</vt:lpstr>
      <vt:lpstr>Courier New</vt:lpstr>
      <vt:lpstr>Slack-Lato</vt:lpstr>
      <vt:lpstr>Office Theme</vt:lpstr>
      <vt:lpstr>Analysis of  Extreme Weather and Disaster Events Impacts  on Key Public Health and Economic Attributes</vt:lpstr>
      <vt:lpstr>PowerPoint Presentation</vt:lpstr>
      <vt:lpstr>EXECUTIVE SUMMARY</vt:lpstr>
      <vt:lpstr>OVERVIEW</vt:lpstr>
      <vt:lpstr>DATA EXPLORATION (Dataset 1)</vt:lpstr>
      <vt:lpstr>DATA EXPLORATION (Dataset 1)</vt:lpstr>
      <vt:lpstr>DATA EXPLORATION (Dataset 2)</vt:lpstr>
      <vt:lpstr>DATA EXPLORATION (Dataset 2)</vt:lpstr>
      <vt:lpstr>DATA EXPLORATION (Dataset 3)</vt:lpstr>
      <vt:lpstr>DATA EXPLORATION (Dataset 4)</vt:lpstr>
      <vt:lpstr>ANALYSIS APPROACH</vt:lpstr>
      <vt:lpstr>RESULTS AND CONCLUSION</vt:lpstr>
      <vt:lpstr>ADDITIONAL INVESTIGATION AREAS</vt:lpstr>
      <vt:lpstr>Reference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Bond</dc:creator>
  <cp:lastModifiedBy>Jamie Bond (NavGrey)</cp:lastModifiedBy>
  <cp:revision>7</cp:revision>
  <dcterms:created xsi:type="dcterms:W3CDTF">2024-05-13T18:04:40Z</dcterms:created>
  <dcterms:modified xsi:type="dcterms:W3CDTF">2024-05-17T01:34:42Z</dcterms:modified>
</cp:coreProperties>
</file>